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766" r:id="rId1"/>
  </p:sldMasterIdLst>
  <p:notesMasterIdLst>
    <p:notesMasterId r:id="rId48"/>
  </p:notesMasterIdLst>
  <p:handoutMasterIdLst>
    <p:handoutMasterId r:id="rId49"/>
  </p:handoutMasterIdLst>
  <p:sldIdLst>
    <p:sldId id="563" r:id="rId2"/>
    <p:sldId id="500" r:id="rId3"/>
    <p:sldId id="501" r:id="rId4"/>
    <p:sldId id="502" r:id="rId5"/>
    <p:sldId id="503" r:id="rId6"/>
    <p:sldId id="504" r:id="rId7"/>
    <p:sldId id="505" r:id="rId8"/>
    <p:sldId id="506" r:id="rId9"/>
    <p:sldId id="507" r:id="rId10"/>
    <p:sldId id="508" r:id="rId11"/>
    <p:sldId id="509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570" r:id="rId30"/>
    <p:sldId id="485" r:id="rId31"/>
    <p:sldId id="486" r:id="rId32"/>
    <p:sldId id="487" r:id="rId33"/>
    <p:sldId id="488" r:id="rId34"/>
    <p:sldId id="571" r:id="rId35"/>
    <p:sldId id="489" r:id="rId36"/>
    <p:sldId id="490" r:id="rId37"/>
    <p:sldId id="491" r:id="rId38"/>
    <p:sldId id="492" r:id="rId39"/>
    <p:sldId id="493" r:id="rId40"/>
    <p:sldId id="494" r:id="rId41"/>
    <p:sldId id="495" r:id="rId42"/>
    <p:sldId id="521" r:id="rId43"/>
    <p:sldId id="522" r:id="rId44"/>
    <p:sldId id="523" r:id="rId45"/>
    <p:sldId id="524" r:id="rId46"/>
    <p:sldId id="562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.Saccch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800040"/>
    <a:srgbClr val="9DB49F"/>
    <a:srgbClr val="FCFFC6"/>
    <a:srgbClr val="E6E6E6"/>
    <a:srgbClr val="FF0080"/>
    <a:srgbClr val="6666FF"/>
    <a:srgbClr val="00408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60"/>
  </p:normalViewPr>
  <p:slideViewPr>
    <p:cSldViewPr showGuides="1">
      <p:cViewPr varScale="1">
        <p:scale>
          <a:sx n="125" d="100"/>
          <a:sy n="125" d="100"/>
        </p:scale>
        <p:origin x="14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-1368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746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2746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9363"/>
            <a:ext cx="2971800" cy="2746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69363"/>
            <a:ext cx="2971800" cy="2746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fld id="{85176C88-ECA1-B940-AA89-BAA26CE4E5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353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2746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2746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69363"/>
            <a:ext cx="2971800" cy="2746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69363"/>
            <a:ext cx="2971800" cy="2746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fld id="{72B4568A-1AAB-814D-B9B5-48CF7A97091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544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B3E5B6-46C2-084E-9D30-6058988F1C04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C1332F-7BBD-194E-9D15-009B8936D85D}" type="slidenum">
              <a:rPr lang="en-US"/>
              <a:pPr/>
              <a:t>10</a:t>
            </a:fld>
            <a:endParaRPr lang="en-US"/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8BA284E-C092-744D-A50C-3F48E32FD405}" type="slidenum">
              <a:rPr lang="en-US"/>
              <a:pPr/>
              <a:t>11</a:t>
            </a:fld>
            <a:endParaRPr lang="en-US"/>
          </a:p>
        </p:txBody>
      </p:sp>
      <p:sp>
        <p:nvSpPr>
          <p:cNvPr id="29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DECE720-8631-1A46-83AD-9E6DDA0A78F5}" type="slidenum">
              <a:rPr lang="en-US"/>
              <a:pPr/>
              <a:t>12</a:t>
            </a:fld>
            <a:endParaRPr lang="en-US"/>
          </a:p>
        </p:txBody>
      </p:sp>
      <p:sp>
        <p:nvSpPr>
          <p:cNvPr id="301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8456F35-CA05-0D48-AB6A-FDD9E0BD8263}" type="slidenum">
              <a:rPr lang="en-US"/>
              <a:pPr/>
              <a:t>13</a:t>
            </a:fld>
            <a:endParaRPr lang="en-US"/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A289CF-D931-594D-BCB6-BA2A68AEF82E}" type="slidenum">
              <a:rPr lang="en-US"/>
              <a:pPr/>
              <a:t>14</a:t>
            </a:fld>
            <a:endParaRPr lang="en-US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6ED615-4F68-534E-BC00-EA9CE4595104}" type="slidenum">
              <a:rPr lang="en-US"/>
              <a:pPr/>
              <a:t>15</a:t>
            </a:fld>
            <a:endParaRPr lang="en-US"/>
          </a:p>
        </p:txBody>
      </p:sp>
      <p:sp>
        <p:nvSpPr>
          <p:cNvPr id="30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92CFB6-8AF6-8849-BD2E-4CE3692BBE8C}" type="slidenum">
              <a:rPr lang="en-US"/>
              <a:pPr/>
              <a:t>16</a:t>
            </a:fld>
            <a:endParaRPr lang="en-US"/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B8391F-C36C-B447-B102-26AE814EF827}" type="slidenum">
              <a:rPr lang="en-US"/>
              <a:pPr/>
              <a:t>17</a:t>
            </a:fld>
            <a:endParaRPr lang="en-US"/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D3E7BE-4F4A-934A-A3B3-748F6F5AEE61}" type="slidenum">
              <a:rPr lang="en-US"/>
              <a:pPr/>
              <a:t>18</a:t>
            </a:fld>
            <a:endParaRPr lang="en-US"/>
          </a:p>
        </p:txBody>
      </p:sp>
      <p:sp>
        <p:nvSpPr>
          <p:cNvPr id="313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5ACB45-F435-0244-850A-0CD3168C5227}" type="slidenum">
              <a:rPr lang="en-US"/>
              <a:pPr/>
              <a:t>19</a:t>
            </a:fld>
            <a:endParaRPr lang="en-US"/>
          </a:p>
        </p:txBody>
      </p:sp>
      <p:sp>
        <p:nvSpPr>
          <p:cNvPr id="315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695553-75CB-ED41-B606-D1F254FF9C07}" type="slidenum">
              <a:rPr lang="en-US"/>
              <a:pPr/>
              <a:t>2</a:t>
            </a:fld>
            <a:endParaRPr lang="en-US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C1A366-404A-1144-8786-4FF6458BB2C8}" type="slidenum">
              <a:rPr lang="en-US"/>
              <a:pPr/>
              <a:t>20</a:t>
            </a:fld>
            <a:endParaRPr lang="en-US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C8975E-9EA1-BF4D-B17E-A3163BB875A3}" type="slidenum">
              <a:rPr lang="en-US"/>
              <a:pPr/>
              <a:t>21</a:t>
            </a:fld>
            <a:endParaRPr lang="en-US"/>
          </a:p>
        </p:txBody>
      </p:sp>
      <p:sp>
        <p:nvSpPr>
          <p:cNvPr id="319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1779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E9DBAB-2D39-D240-8DAF-908DCABA2CB5}" type="slidenum">
              <a:rPr lang="en-US"/>
              <a:pPr/>
              <a:t>3</a:t>
            </a:fld>
            <a:endParaRPr lang="en-US"/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2A43F3-7131-FA40-A70E-035522DBC03B}" type="slidenum">
              <a:rPr lang="en-US"/>
              <a:pPr/>
              <a:t>4</a:t>
            </a:fld>
            <a:endParaRPr lang="en-US"/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58403" name="Rectangle 3"/>
          <p:cNvSpPr>
            <a:spLocks noGrp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043ADE-70CD-D742-B481-FA1D91FAB696}" type="slidenum">
              <a:rPr lang="en-US"/>
              <a:pPr/>
              <a:t>5</a:t>
            </a:fld>
            <a:endParaRPr lang="en-US"/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B8BFF7-FB47-394B-B755-817E67753011}" type="slidenum">
              <a:rPr lang="en-US"/>
              <a:pPr/>
              <a:t>6</a:t>
            </a:fld>
            <a:endParaRPr lang="en-US"/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05400D-B8F8-FF4B-935C-7CC265AD8C7F}" type="slidenum">
              <a:rPr lang="en-US"/>
              <a:pPr/>
              <a:t>7</a:t>
            </a:fld>
            <a:endParaRPr lang="en-US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6339DF-8BDE-FE4D-B5B1-F397D93951B5}" type="slidenum">
              <a:rPr lang="en-US"/>
              <a:pPr/>
              <a:t>8</a:t>
            </a:fld>
            <a:endParaRPr lang="en-US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986851-2EE5-5C45-B0A5-33B8C88A1294}" type="slidenum">
              <a:rPr lang="en-US"/>
              <a:pPr/>
              <a:t>9</a:t>
            </a:fld>
            <a:endParaRPr lang="en-US"/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38100"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0797511-FC82-C849-B753-978558AF7572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2961A5A-401D-BF40-BA8E-0984135ABC84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304800"/>
            <a:ext cx="2152650" cy="5943600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304800"/>
            <a:ext cx="6305550" cy="5943600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505B138-36C6-3240-991D-B6E114545975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0BED3E-9D56-7746-8663-2E6B9FCC5768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790D4709-02FC-DA47-B82A-E4CA4F761432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1910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E6DC4C4-6B75-0141-8D20-D3B49864D51A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B798947-5154-A74A-B88D-716FFAEE3719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B307BF7-96D4-A040-9990-EF32D32F70B2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330B6D-DE7C-2542-8EA6-5E2F73B2B436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AFEA527-D2AE-6148-9872-2A790D313BC1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CA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359A5C3-BAAA-F448-8E05-A98A570BE407}" type="slidenum">
              <a:rPr lang="en-US" smtClean="0"/>
              <a:pPr/>
              <a:t>‹#›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304800"/>
            <a:ext cx="8534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95400"/>
            <a:ext cx="85344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4800" y="6477000"/>
            <a:ext cx="2895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Part 4 Noise removal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4200" y="64770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lang="en-US" sz="1400" kern="1200" smtClean="0">
                <a:solidFill>
                  <a:schemeClr val="bg2"/>
                </a:solidFill>
                <a:latin typeface="Arial Narrow" charset="0"/>
                <a:ea typeface="+mn-ea"/>
                <a:cs typeface="+mn-cs"/>
              </a:defRPr>
            </a:lvl1pPr>
          </a:lstStyle>
          <a:p>
            <a:fld id="{11A92B4C-083B-E04E-BFFE-E7D99ECF372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 Rounded MT Bold" charset="0"/>
          <a:ea typeface="ＭＳ Ｐゴシック" charset="-128"/>
          <a:cs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 Rounded MT Bold" charset="0"/>
          <a:ea typeface="ＭＳ Ｐゴシック" charset="-128"/>
          <a:cs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 Rounded MT Bold" charset="0"/>
          <a:ea typeface="ＭＳ Ｐゴシック" charset="-128"/>
          <a:cs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 Rounded MT Bold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 Rounded MT Bold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 Rounded MT Bold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 Rounded MT Bold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 Rounded MT Bold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ＭＳ Ｐゴシック" charset="-128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3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2" name="Rectangle 8"/>
          <p:cNvSpPr>
            <a:spLocks noGrp="1" noChangeArrowheads="1"/>
          </p:cNvSpPr>
          <p:nvPr>
            <p:ph type="ctrTitle"/>
          </p:nvPr>
        </p:nvSpPr>
        <p:spPr>
          <a:xfrm>
            <a:off x="381000" y="1371600"/>
            <a:ext cx="7772400" cy="2057400"/>
          </a:xfrm>
        </p:spPr>
        <p:txBody>
          <a:bodyPr/>
          <a:lstStyle/>
          <a:p>
            <a:pPr algn="ctr" eaLnBrk="1" hangingPunct="1"/>
            <a:br>
              <a:rPr lang="en-US" sz="36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br>
              <a:rPr lang="en-US" sz="36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US" sz="36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Rank-reduction </a:t>
            </a:r>
            <a:r>
              <a:rPr lang="en-US" sz="3600" b="0" dirty="0" err="1">
                <a:effectLst>
                  <a:outerShdw blurRad="38100" dist="38100" dir="2700000" algn="tl">
                    <a:srgbClr val="DDDDDD"/>
                  </a:outerShdw>
                </a:effectLst>
              </a:rPr>
              <a:t>Cadzow</a:t>
            </a:r>
            <a:r>
              <a:rPr lang="en-US" sz="3600" b="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/MSSA</a:t>
            </a:r>
            <a:endParaRPr lang="en-US" b="0" dirty="0"/>
          </a:p>
        </p:txBody>
      </p:sp>
      <p:sp>
        <p:nvSpPr>
          <p:cNvPr id="15363" name="Rectangle 9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algn="l" eaLnBrk="1" hangingPunct="1"/>
            <a:r>
              <a:rPr lang="en-US" b="1" dirty="0"/>
              <a:t>Mauricio Sacchi</a:t>
            </a:r>
          </a:p>
          <a:p>
            <a:pPr algn="l" eaLnBrk="1" hangingPunct="1"/>
            <a:r>
              <a:rPr lang="en-US" b="1" dirty="0"/>
              <a:t>University of Alberta</a:t>
            </a:r>
          </a:p>
          <a:p>
            <a:pPr algn="r" eaLnBrk="1" hangingPunct="1"/>
            <a:endParaRPr lang="en-US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/>
              <a:t>A Model for FX data (Adding noise)</a:t>
            </a:r>
          </a:p>
        </p:txBody>
      </p:sp>
      <p:sp>
        <p:nvSpPr>
          <p:cNvPr id="29594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400"/>
              <a:t>We now consider also noise: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Suppose </a:t>
            </a:r>
            <a:r>
              <a:rPr lang="en-US" sz="1400" i="1"/>
              <a:t>LF=3 </a:t>
            </a:r>
            <a:r>
              <a:rPr lang="en-US" sz="1400"/>
              <a:t>and </a:t>
            </a:r>
            <a:r>
              <a:rPr lang="en-US" sz="1400" i="1"/>
              <a:t>nx=24</a:t>
            </a:r>
            <a:r>
              <a:rPr lang="en-US" sz="1400"/>
              <a:t> channels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  <a:buFontTx/>
              <a:buNone/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95945" name="Slide Number Placeholder 11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E6ACEDF-7119-3B4E-8536-00522F3223C4}" type="slidenum">
              <a:rPr lang="en-US" smtClean="0"/>
              <a:pPr/>
              <a:t>10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295938" name="Object 2"/>
          <p:cNvGraphicFramePr>
            <a:graphicFrameLocks noChangeAspect="1"/>
          </p:cNvGraphicFramePr>
          <p:nvPr/>
        </p:nvGraphicFramePr>
        <p:xfrm>
          <a:off x="1098550" y="1447800"/>
          <a:ext cx="6945313" cy="3614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05100" imgH="1409700" progId="Equation.3">
                  <p:embed/>
                </p:oleObj>
              </mc:Choice>
              <mc:Fallback>
                <p:oleObj name="Equation" r:id="rId3" imgW="2705100" imgH="14097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8550" y="1447800"/>
                        <a:ext cx="6945313" cy="3614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41" name="Text Box 7"/>
          <p:cNvSpPr txBox="1">
            <a:spLocks noChangeArrowheads="1"/>
          </p:cNvSpPr>
          <p:nvPr/>
        </p:nvSpPr>
        <p:spPr bwMode="auto">
          <a:xfrm>
            <a:off x="5943600" y="3062288"/>
            <a:ext cx="2895600" cy="3667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/>
              <a:t>Notice that  I have added noise</a:t>
            </a:r>
          </a:p>
        </p:txBody>
      </p:sp>
      <p:sp>
        <p:nvSpPr>
          <p:cNvPr id="295942" name="Line 8"/>
          <p:cNvSpPr>
            <a:spLocks noChangeShapeType="1"/>
          </p:cNvSpPr>
          <p:nvPr/>
        </p:nvSpPr>
        <p:spPr bwMode="auto">
          <a:xfrm flipV="1">
            <a:off x="7391400" y="2286000"/>
            <a:ext cx="381000" cy="762000"/>
          </a:xfrm>
          <a:prstGeom prst="line">
            <a:avLst/>
          </a:prstGeom>
          <a:noFill/>
          <a:ln w="38100">
            <a:solidFill>
              <a:srgbClr val="004080"/>
            </a:solidFill>
            <a:round/>
            <a:headEnd/>
            <a:tailEnd type="triangle" w="med" len="med"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5943" name="Line 9"/>
          <p:cNvSpPr>
            <a:spLocks noChangeShapeType="1"/>
          </p:cNvSpPr>
          <p:nvPr/>
        </p:nvSpPr>
        <p:spPr bwMode="auto">
          <a:xfrm flipV="1">
            <a:off x="6400800" y="1219200"/>
            <a:ext cx="990600" cy="685800"/>
          </a:xfrm>
          <a:prstGeom prst="line">
            <a:avLst/>
          </a:prstGeom>
          <a:noFill/>
          <a:ln w="38100">
            <a:solidFill>
              <a:srgbClr val="00408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5944" name="Text Box 10"/>
          <p:cNvSpPr txBox="1">
            <a:spLocks noChangeArrowheads="1"/>
          </p:cNvSpPr>
          <p:nvPr/>
        </p:nvSpPr>
        <p:spPr bwMode="auto">
          <a:xfrm>
            <a:off x="6096000" y="776288"/>
            <a:ext cx="2667000" cy="366712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i="1"/>
              <a:t>LF</a:t>
            </a:r>
            <a:r>
              <a:rPr lang="en-US" sz="1800"/>
              <a:t> (not </a:t>
            </a:r>
            <a:r>
              <a:rPr lang="en-US" sz="1800" i="1"/>
              <a:t>NP</a:t>
            </a:r>
            <a:r>
              <a:rPr lang="en-US" sz="1800"/>
              <a:t>) coefficients ??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/>
              <a:t>A Model for FX data (Using the available information)</a:t>
            </a:r>
          </a:p>
        </p:txBody>
      </p:sp>
      <p:sp>
        <p:nvSpPr>
          <p:cNvPr id="297989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65A2FB24-CE6B-7443-975F-35BD3920DB60}" type="slidenum">
              <a:rPr lang="en-US" smtClean="0"/>
              <a:pPr/>
              <a:t>11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297986" name="Object 2"/>
          <p:cNvGraphicFramePr>
            <a:graphicFrameLocks noChangeAspect="1"/>
          </p:cNvGraphicFramePr>
          <p:nvPr/>
        </p:nvGraphicFramePr>
        <p:xfrm>
          <a:off x="1600200" y="1371600"/>
          <a:ext cx="624840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70200" imgH="2197100" progId="Equation.3">
                  <p:embed/>
                </p:oleObj>
              </mc:Choice>
              <mc:Fallback>
                <p:oleObj name="Equation" r:id="rId3" imgW="2870200" imgH="21971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371600"/>
                        <a:ext cx="6248400" cy="477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988" name="Text Box 6"/>
          <p:cNvSpPr txBox="1">
            <a:spLocks noChangeArrowheads="1"/>
          </p:cNvSpPr>
          <p:nvPr/>
        </p:nvSpPr>
        <p:spPr bwMode="auto">
          <a:xfrm>
            <a:off x="762000" y="1066800"/>
            <a:ext cx="670560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/>
              <a:t>Ignoring non-recorded data (Using available information </a:t>
            </a:r>
            <a:r>
              <a:rPr lang="en-US" i="1" u="sng"/>
              <a:t>only</a:t>
            </a:r>
            <a:r>
              <a:rPr lang="en-US" i="1"/>
              <a:t> !</a:t>
            </a:r>
            <a:r>
              <a:rPr lang="en-US"/>
              <a:t>)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/>
              <a:t>A Model for FX data (Assuming data outside aperture=0)</a:t>
            </a:r>
          </a:p>
        </p:txBody>
      </p:sp>
      <p:sp>
        <p:nvSpPr>
          <p:cNvPr id="300037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BC6DF9D2-300F-E644-BDC5-D54ADFAA6666}" type="slidenum">
              <a:rPr lang="en-US" smtClean="0"/>
              <a:pPr/>
              <a:t>12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00034" name="Object 2"/>
          <p:cNvGraphicFramePr>
            <a:graphicFrameLocks noChangeAspect="1"/>
          </p:cNvGraphicFramePr>
          <p:nvPr/>
        </p:nvGraphicFramePr>
        <p:xfrm>
          <a:off x="762000" y="1763713"/>
          <a:ext cx="4565650" cy="433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78000" imgH="1676400" progId="Equation.3">
                  <p:embed/>
                </p:oleObj>
              </mc:Choice>
              <mc:Fallback>
                <p:oleObj name="Equation" r:id="rId3" imgW="1778000" imgH="16764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763713"/>
                        <a:ext cx="4565650" cy="433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0036" name="Text Box 4"/>
          <p:cNvSpPr txBox="1">
            <a:spLocks noChangeArrowheads="1"/>
          </p:cNvSpPr>
          <p:nvPr/>
        </p:nvSpPr>
        <p:spPr bwMode="auto">
          <a:xfrm>
            <a:off x="762000" y="1066800"/>
            <a:ext cx="472440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/>
              <a:t>Considering non-recorded data </a:t>
            </a:r>
            <a:r>
              <a:rPr lang="en-US" i="1"/>
              <a:t>= 0 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/>
              <a:t>A Model for FX data (Assuming data outside aperture=0)</a:t>
            </a:r>
          </a:p>
        </p:txBody>
      </p:sp>
      <p:sp>
        <p:nvSpPr>
          <p:cNvPr id="302085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CC42679-5FEE-8846-85AE-525195C5EC47}" type="slidenum">
              <a:rPr lang="en-US" smtClean="0"/>
              <a:pPr/>
              <a:t>13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02082" name="Object 2"/>
          <p:cNvGraphicFramePr>
            <a:graphicFrameLocks noChangeAspect="1"/>
          </p:cNvGraphicFramePr>
          <p:nvPr/>
        </p:nvGraphicFramePr>
        <p:xfrm>
          <a:off x="1382713" y="1801813"/>
          <a:ext cx="6376987" cy="429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600" imgH="1866900" progId="Equation.3">
                  <p:embed/>
                </p:oleObj>
              </mc:Choice>
              <mc:Fallback>
                <p:oleObj name="Equation" r:id="rId3" imgW="2768600" imgH="18669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2713" y="1801813"/>
                        <a:ext cx="6376987" cy="429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2084" name="Text Box 4"/>
          <p:cNvSpPr txBox="1">
            <a:spLocks noChangeArrowheads="1"/>
          </p:cNvSpPr>
          <p:nvPr/>
        </p:nvSpPr>
        <p:spPr bwMode="auto">
          <a:xfrm>
            <a:off x="762000" y="1066800"/>
            <a:ext cx="472440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/>
              <a:t>Considering non-recorded data </a:t>
            </a:r>
            <a:r>
              <a:rPr lang="en-US" i="1"/>
              <a:t>= 0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/>
              <a:t>A Model for FX data (</a:t>
            </a:r>
            <a:r>
              <a:rPr lang="en-US" i="1"/>
              <a:t>NP</a:t>
            </a:r>
            <a:r>
              <a:rPr lang="en-US"/>
              <a:t> events)</a:t>
            </a:r>
          </a:p>
        </p:txBody>
      </p:sp>
      <p:sp>
        <p:nvSpPr>
          <p:cNvPr id="304135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0EFE65A-7CBF-A647-9B85-D79BF41AFD30}" type="slidenum">
              <a:rPr lang="en-US" smtClean="0"/>
              <a:pPr/>
              <a:t>14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04130" name="Object 2"/>
          <p:cNvGraphicFramePr>
            <a:graphicFrameLocks noChangeAspect="1"/>
          </p:cNvGraphicFramePr>
          <p:nvPr/>
        </p:nvGraphicFramePr>
        <p:xfrm>
          <a:off x="3429000" y="838200"/>
          <a:ext cx="4298950" cy="1255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66900" imgH="533400" progId="Equation.3">
                  <p:embed/>
                </p:oleObj>
              </mc:Choice>
              <mc:Fallback>
                <p:oleObj name="Equation" r:id="rId3" imgW="1866900" imgH="5334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838200"/>
                        <a:ext cx="4298950" cy="1255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3" name="Text Box 5"/>
          <p:cNvSpPr txBox="1">
            <a:spLocks noChangeArrowheads="1"/>
          </p:cNvSpPr>
          <p:nvPr/>
        </p:nvSpPr>
        <p:spPr bwMode="auto">
          <a:xfrm>
            <a:off x="990600" y="1143000"/>
            <a:ext cx="525780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/>
              <a:t>Two formulations:</a:t>
            </a:r>
          </a:p>
        </p:txBody>
      </p:sp>
      <p:graphicFrame>
        <p:nvGraphicFramePr>
          <p:cNvPr id="304131" name="Object 3"/>
          <p:cNvGraphicFramePr>
            <a:graphicFrameLocks noChangeAspect="1"/>
          </p:cNvGraphicFramePr>
          <p:nvPr/>
        </p:nvGraphicFramePr>
        <p:xfrm>
          <a:off x="1905000" y="3187700"/>
          <a:ext cx="624840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35300" imgH="1866900" progId="Equation.3">
                  <p:embed/>
                </p:oleObj>
              </mc:Choice>
              <mc:Fallback>
                <p:oleObj name="Equation" r:id="rId5" imgW="3035300" imgH="18669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187700"/>
                        <a:ext cx="6248400" cy="382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4134" name="Text Box 8"/>
          <p:cNvSpPr txBox="1">
            <a:spLocks noChangeArrowheads="1"/>
          </p:cNvSpPr>
          <p:nvPr/>
        </p:nvSpPr>
        <p:spPr bwMode="auto">
          <a:xfrm>
            <a:off x="914400" y="2743200"/>
            <a:ext cx="525780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/>
              <a:t>Two Least Squares Solutions: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/>
              <a:t>A Model for FX data (Algorithm)</a:t>
            </a:r>
          </a:p>
        </p:txBody>
      </p:sp>
      <p:sp>
        <p:nvSpPr>
          <p:cNvPr id="30618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D8BD6C6-C042-4542-9E0A-A4DF0475F88F}" type="slidenum">
              <a:rPr lang="en-US" smtClean="0"/>
              <a:pPr/>
              <a:t>15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06178" name="Object 2"/>
          <p:cNvGraphicFramePr>
            <a:graphicFrameLocks noChangeAspect="1"/>
          </p:cNvGraphicFramePr>
          <p:nvPr/>
        </p:nvGraphicFramePr>
        <p:xfrm>
          <a:off x="2947004" y="1862054"/>
          <a:ext cx="4139596" cy="4843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76500" imgH="2921000" progId="Equation.3">
                  <p:embed/>
                </p:oleObj>
              </mc:Choice>
              <mc:Fallback>
                <p:oleObj name="Equation" r:id="rId3" imgW="2476500" imgH="2921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7004" y="1862054"/>
                        <a:ext cx="4139596" cy="48435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6180" name="Text Box 7"/>
          <p:cNvSpPr txBox="1">
            <a:spLocks noChangeArrowheads="1"/>
          </p:cNvSpPr>
          <p:nvPr/>
        </p:nvSpPr>
        <p:spPr bwMode="auto">
          <a:xfrm>
            <a:off x="533400" y="1371600"/>
            <a:ext cx="373380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/>
              <a:t>Algorithm to recover the noise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7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/>
              <a:t>A Model for FX data (Trade-off parameters)</a:t>
            </a:r>
          </a:p>
        </p:txBody>
      </p:sp>
      <p:sp>
        <p:nvSpPr>
          <p:cNvPr id="308229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462B7EF-5ECB-F54A-A19F-40570D2DA860}" type="slidenum">
              <a:rPr lang="en-US" smtClean="0"/>
              <a:pPr/>
              <a:t>16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08228" name="Text Box 5"/>
          <p:cNvSpPr txBox="1">
            <a:spLocks noChangeArrowheads="1"/>
          </p:cNvSpPr>
          <p:nvPr/>
        </p:nvSpPr>
        <p:spPr bwMode="auto">
          <a:xfrm>
            <a:off x="1447800" y="1782763"/>
            <a:ext cx="5715000" cy="3941721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i="1" dirty="0"/>
              <a:t>NP</a:t>
            </a:r>
            <a:r>
              <a:rPr lang="en-US" dirty="0"/>
              <a:t> does not define the filter length </a:t>
            </a:r>
            <a:r>
              <a:rPr lang="en-US" i="1" dirty="0"/>
              <a:t>LF (</a:t>
            </a:r>
            <a:r>
              <a:rPr lang="en-US" dirty="0"/>
              <a:t>Number of coefficients of the prediction error operator</a:t>
            </a:r>
            <a:r>
              <a:rPr lang="en-US" i="1" dirty="0"/>
              <a:t> </a:t>
            </a:r>
            <a:r>
              <a:rPr lang="en-US" b="1" i="1" dirty="0"/>
              <a:t>a</a:t>
            </a:r>
            <a:r>
              <a:rPr lang="en-US" dirty="0"/>
              <a:t>.)</a:t>
            </a:r>
          </a:p>
          <a:p>
            <a:pPr lvl="1"/>
            <a:r>
              <a:rPr lang="en-US" i="1" dirty="0"/>
              <a:t>LP=LF</a:t>
            </a:r>
            <a:r>
              <a:rPr lang="en-US" dirty="0"/>
              <a:t> only if the data is a superposition of </a:t>
            </a:r>
            <a:r>
              <a:rPr lang="en-US" i="1" dirty="0"/>
              <a:t>NP</a:t>
            </a:r>
            <a:r>
              <a:rPr lang="en-US" dirty="0"/>
              <a:t> linear events and </a:t>
            </a:r>
            <a:r>
              <a:rPr lang="en-US" i="1" dirty="0"/>
              <a:t>noise=0</a:t>
            </a:r>
          </a:p>
          <a:p>
            <a:pPr marL="228600" indent="-228600">
              <a:buFontTx/>
              <a:buChar char="•"/>
            </a:pPr>
            <a:r>
              <a:rPr lang="en-US" dirty="0">
                <a:solidFill>
                  <a:srgbClr val="FF0000"/>
                </a:solidFill>
              </a:rPr>
              <a:t>In general, events in the data are approximated by linear events. </a:t>
            </a:r>
            <a:r>
              <a:rPr lang="en-US" dirty="0"/>
              <a:t>In addition, data are contaminated with  random noise, then we choose </a:t>
            </a:r>
            <a:r>
              <a:rPr lang="en-US" i="1" dirty="0"/>
              <a:t>LF &gt; NP</a:t>
            </a:r>
          </a:p>
          <a:p>
            <a:pPr marL="228600" indent="-228600">
              <a:buFontTx/>
              <a:buChar char="•"/>
            </a:pPr>
            <a:r>
              <a:rPr lang="en-US" dirty="0"/>
              <a:t>Similar to the </a:t>
            </a:r>
            <a:r>
              <a:rPr lang="en-US" dirty="0" err="1"/>
              <a:t>deconvolution</a:t>
            </a:r>
            <a:r>
              <a:rPr lang="en-US" dirty="0"/>
              <a:t> problem, we can also add a stability factor:</a:t>
            </a:r>
          </a:p>
        </p:txBody>
      </p:sp>
      <p:graphicFrame>
        <p:nvGraphicFramePr>
          <p:cNvPr id="308226" name="Object 2"/>
          <p:cNvGraphicFramePr>
            <a:graphicFrameLocks noChangeAspect="1"/>
          </p:cNvGraphicFramePr>
          <p:nvPr/>
        </p:nvGraphicFramePr>
        <p:xfrm>
          <a:off x="4552950" y="5006975"/>
          <a:ext cx="3976688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27200" imgH="901700" progId="Equation.3">
                  <p:embed/>
                </p:oleObj>
              </mc:Choice>
              <mc:Fallback>
                <p:oleObj name="Equation" r:id="rId3" imgW="1727200" imgH="9017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2950" y="5006975"/>
                        <a:ext cx="3976688" cy="206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 dirty="0"/>
              <a:t>A Model for FX data (Trade-off parameters)</a:t>
            </a:r>
          </a:p>
        </p:txBody>
      </p:sp>
      <p:sp>
        <p:nvSpPr>
          <p:cNvPr id="310277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6DE254C-05C2-F841-A749-44CCAC7A2A55}" type="slidenum">
              <a:rPr lang="en-US" smtClean="0"/>
              <a:pPr/>
              <a:t>17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10276" name="Text Box 4"/>
          <p:cNvSpPr txBox="1">
            <a:spLocks noChangeArrowheads="1"/>
          </p:cNvSpPr>
          <p:nvPr/>
        </p:nvSpPr>
        <p:spPr bwMode="auto">
          <a:xfrm>
            <a:off x="1714500" y="1600200"/>
            <a:ext cx="5715000" cy="4557274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marL="228600" indent="-228600">
              <a:buFontTx/>
              <a:buChar char="•"/>
            </a:pPr>
            <a:r>
              <a:rPr lang="en-US" i="1" dirty="0"/>
              <a:t>LF</a:t>
            </a:r>
            <a:r>
              <a:rPr lang="en-US" dirty="0"/>
              <a:t> and        control the degree of noise that is modeled</a:t>
            </a:r>
          </a:p>
          <a:p>
            <a:pPr marL="228600" indent="-228600">
              <a:buFontTx/>
              <a:buChar char="•"/>
            </a:pPr>
            <a:r>
              <a:rPr lang="en-US" dirty="0"/>
              <a:t>Long operators will attempt to model the signal and the noise and therefore, the noise estimate will be contaminated by the signal</a:t>
            </a:r>
          </a:p>
          <a:p>
            <a:pPr marL="228600" indent="-228600">
              <a:buFontTx/>
              <a:buChar char="•"/>
            </a:pPr>
            <a:r>
              <a:rPr lang="en-US" dirty="0"/>
              <a:t>Short filters will only partially  model the noise</a:t>
            </a:r>
          </a:p>
          <a:p>
            <a:pPr marL="228600" indent="-228600">
              <a:buFontTx/>
              <a:buChar char="•"/>
            </a:pPr>
            <a:endParaRPr lang="en-US" dirty="0"/>
          </a:p>
          <a:p>
            <a:pPr marL="228600" indent="-228600">
              <a:buFontTx/>
              <a:buChar char="•"/>
            </a:pPr>
            <a:r>
              <a:rPr lang="en-US" dirty="0"/>
              <a:t>FX DECON needs small overlapping windows. Why?.. Because assumes windows with constant dip data…… and a small number of dips. OK!!</a:t>
            </a:r>
          </a:p>
          <a:p>
            <a:pPr marL="228600" indent="-228600"/>
            <a:endParaRPr lang="en-US" dirty="0"/>
          </a:p>
        </p:txBody>
      </p:sp>
      <p:graphicFrame>
        <p:nvGraphicFramePr>
          <p:cNvPr id="310274" name="Object 2"/>
          <p:cNvGraphicFramePr>
            <a:graphicFrameLocks noChangeAspect="1"/>
          </p:cNvGraphicFramePr>
          <p:nvPr/>
        </p:nvGraphicFramePr>
        <p:xfrm>
          <a:off x="2819400" y="1717675"/>
          <a:ext cx="26352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4300" imgH="114300" progId="Equation.3">
                  <p:embed/>
                </p:oleObj>
              </mc:Choice>
              <mc:Fallback>
                <p:oleObj name="Equation" r:id="rId3" imgW="114300" imgH="1143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717675"/>
                        <a:ext cx="263525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the name F-X </a:t>
            </a:r>
            <a:r>
              <a:rPr lang="en-US" u="sng"/>
              <a:t>Deconvolution</a:t>
            </a:r>
            <a:r>
              <a:rPr lang="en-US"/>
              <a:t> ?</a:t>
            </a:r>
          </a:p>
        </p:txBody>
      </p:sp>
      <p:graphicFrame>
        <p:nvGraphicFramePr>
          <p:cNvPr id="31232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066800" y="1447800"/>
          <a:ext cx="5441950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55900" imgH="1612900" progId="Equation.3">
                  <p:embed/>
                </p:oleObj>
              </mc:Choice>
              <mc:Fallback>
                <p:oleObj name="Equation" r:id="rId3" imgW="2755900" imgH="1612900" progId="Equation.3">
                  <p:embed/>
                  <p:pic>
                    <p:nvPicPr>
                      <p:cNvPr id="0" name="Picture 1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5441950" cy="318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8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D78BC6C-AB4E-A74F-B370-5DC5E8554E3B}" type="slidenum">
              <a:rPr lang="en-US" smtClean="0"/>
              <a:pPr/>
              <a:t>18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12325" name="Rectangle 5"/>
          <p:cNvSpPr>
            <a:spLocks noChangeArrowheads="1"/>
          </p:cNvSpPr>
          <p:nvPr/>
        </p:nvSpPr>
        <p:spPr bwMode="auto">
          <a:xfrm>
            <a:off x="3124200" y="4191000"/>
            <a:ext cx="1447800" cy="533400"/>
          </a:xfrm>
          <a:prstGeom prst="rect">
            <a:avLst/>
          </a:prstGeom>
          <a:noFill/>
          <a:ln w="38100">
            <a:solidFill>
              <a:srgbClr val="004080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2326" name="Text Box 6"/>
          <p:cNvSpPr txBox="1">
            <a:spLocks noChangeArrowheads="1"/>
          </p:cNvSpPr>
          <p:nvPr/>
        </p:nvSpPr>
        <p:spPr bwMode="auto">
          <a:xfrm>
            <a:off x="1371600" y="5181600"/>
            <a:ext cx="6400800" cy="7016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f</a:t>
            </a:r>
            <a:r>
              <a:rPr lang="en-US"/>
              <a:t> predicts white noise - in spiking deconvolution </a:t>
            </a:r>
            <a:r>
              <a:rPr lang="en-US" i="1"/>
              <a:t>f </a:t>
            </a:r>
            <a:r>
              <a:rPr lang="en-US"/>
              <a:t>also predicts white noise (the reflectivity)</a:t>
            </a:r>
          </a:p>
        </p:txBody>
      </p:sp>
      <p:graphicFrame>
        <p:nvGraphicFramePr>
          <p:cNvPr id="312323" name="Object 3"/>
          <p:cNvGraphicFramePr>
            <a:graphicFrameLocks noChangeAspect="1"/>
          </p:cNvGraphicFramePr>
          <p:nvPr/>
        </p:nvGraphicFramePr>
        <p:xfrm>
          <a:off x="6759575" y="2144713"/>
          <a:ext cx="2155825" cy="827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92200" imgH="419100" progId="Equation.3">
                  <p:embed/>
                </p:oleObj>
              </mc:Choice>
              <mc:Fallback>
                <p:oleObj name="Equation" r:id="rId5" imgW="1092200" imgH="4191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9575" y="2144713"/>
                        <a:ext cx="2155825" cy="827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7" name="Line 8"/>
          <p:cNvSpPr>
            <a:spLocks noChangeShapeType="1"/>
          </p:cNvSpPr>
          <p:nvPr/>
        </p:nvSpPr>
        <p:spPr bwMode="auto">
          <a:xfrm>
            <a:off x="6705600" y="2362200"/>
            <a:ext cx="0" cy="685800"/>
          </a:xfrm>
          <a:prstGeom prst="line">
            <a:avLst/>
          </a:prstGeom>
          <a:noFill/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Prediction error filter - A wave number view</a:t>
            </a:r>
          </a:p>
        </p:txBody>
      </p:sp>
      <p:graphicFrame>
        <p:nvGraphicFramePr>
          <p:cNvPr id="314370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147763" y="1292225"/>
          <a:ext cx="6543675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19500" imgH="1155700" progId="Equation.3">
                  <p:embed/>
                </p:oleObj>
              </mc:Choice>
              <mc:Fallback>
                <p:oleObj name="Equation" r:id="rId3" imgW="3619500" imgH="1155700" progId="Equation.3">
                  <p:embed/>
                  <p:pic>
                    <p:nvPicPr>
                      <p:cNvPr id="0" name="Picture 1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1292225"/>
                        <a:ext cx="6543675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72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01881A9-6F06-FD48-8717-4BBBB61244D0}" type="slidenum">
              <a:rPr lang="en-US" smtClean="0"/>
              <a:pPr/>
              <a:t>19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Deconvolution in F-X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 f-x?</a:t>
            </a:r>
          </a:p>
          <a:p>
            <a:endParaRPr lang="en-US"/>
          </a:p>
          <a:p>
            <a:r>
              <a:rPr lang="en-US"/>
              <a:t>Linear events in t-x are predictable in f-x</a:t>
            </a:r>
          </a:p>
        </p:txBody>
      </p:sp>
      <p:sp>
        <p:nvSpPr>
          <p:cNvPr id="279556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372D073-9AAE-6240-BEC8-4E756173F3BD}" type="slidenum">
              <a:rPr lang="en-US" smtClean="0"/>
              <a:pPr/>
              <a:t>2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Fxy Filters</a:t>
            </a:r>
          </a:p>
        </p:txBody>
      </p:sp>
      <p:sp>
        <p:nvSpPr>
          <p:cNvPr id="3164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2D Kernels - same idea but not clear to what kind of signal model one requires to justify 2D prediction error filters</a:t>
            </a:r>
          </a:p>
          <a:p>
            <a:endParaRPr lang="en-US"/>
          </a:p>
          <a:p>
            <a:r>
              <a:rPr lang="en-US"/>
              <a:t>1D Prediction can be performed with Forward or backward operators or a combination of both</a:t>
            </a:r>
          </a:p>
          <a:p>
            <a:endParaRPr lang="en-US"/>
          </a:p>
        </p:txBody>
      </p:sp>
      <p:sp>
        <p:nvSpPr>
          <p:cNvPr id="316431" name="Slide Number Placeholder 1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6666098-4D1F-A046-863C-9F36789B92C7}" type="slidenum">
              <a:rPr lang="en-US" smtClean="0"/>
              <a:pPr/>
              <a:t>20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16418" name="Object 2"/>
          <p:cNvGraphicFramePr>
            <a:graphicFrameLocks noChangeAspect="1"/>
          </p:cNvGraphicFramePr>
          <p:nvPr/>
        </p:nvGraphicFramePr>
        <p:xfrm>
          <a:off x="2735263" y="3124200"/>
          <a:ext cx="5265737" cy="268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67000" imgH="1358900" progId="Equation.3">
                  <p:embed/>
                </p:oleObj>
              </mc:Choice>
              <mc:Fallback>
                <p:oleObj name="Equation" r:id="rId3" imgW="2667000" imgH="13589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5263" y="3124200"/>
                        <a:ext cx="5265737" cy="268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6421" name="AutoShape 5"/>
          <p:cNvSpPr>
            <a:spLocks noChangeArrowheads="1"/>
          </p:cNvSpPr>
          <p:nvPr/>
        </p:nvSpPr>
        <p:spPr bwMode="auto">
          <a:xfrm>
            <a:off x="7467600" y="4267200"/>
            <a:ext cx="228600" cy="228600"/>
          </a:xfrm>
          <a:prstGeom prst="flowChartConnector">
            <a:avLst/>
          </a:prstGeom>
          <a:solidFill>
            <a:schemeClr val="accent1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6422" name="AutoShape 7"/>
          <p:cNvSpPr>
            <a:spLocks noChangeArrowheads="1"/>
          </p:cNvSpPr>
          <p:nvPr/>
        </p:nvSpPr>
        <p:spPr bwMode="auto">
          <a:xfrm>
            <a:off x="6781800" y="42672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6423" name="AutoShape 8"/>
          <p:cNvSpPr>
            <a:spLocks noChangeArrowheads="1"/>
          </p:cNvSpPr>
          <p:nvPr/>
        </p:nvSpPr>
        <p:spPr bwMode="auto">
          <a:xfrm>
            <a:off x="6096000" y="42672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6424" name="AutoShape 9"/>
          <p:cNvSpPr>
            <a:spLocks noChangeArrowheads="1"/>
          </p:cNvSpPr>
          <p:nvPr/>
        </p:nvSpPr>
        <p:spPr bwMode="auto">
          <a:xfrm>
            <a:off x="5410200" y="42672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6425" name="AutoShape 10"/>
          <p:cNvSpPr>
            <a:spLocks noChangeArrowheads="1"/>
          </p:cNvSpPr>
          <p:nvPr/>
        </p:nvSpPr>
        <p:spPr bwMode="auto">
          <a:xfrm>
            <a:off x="5410200" y="5943600"/>
            <a:ext cx="228600" cy="228600"/>
          </a:xfrm>
          <a:prstGeom prst="flowChartConnector">
            <a:avLst/>
          </a:prstGeom>
          <a:solidFill>
            <a:schemeClr val="accent1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6426" name="AutoShape 11"/>
          <p:cNvSpPr>
            <a:spLocks noChangeArrowheads="1"/>
          </p:cNvSpPr>
          <p:nvPr/>
        </p:nvSpPr>
        <p:spPr bwMode="auto">
          <a:xfrm>
            <a:off x="6096000" y="59436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6427" name="AutoShape 12"/>
          <p:cNvSpPr>
            <a:spLocks noChangeArrowheads="1"/>
          </p:cNvSpPr>
          <p:nvPr/>
        </p:nvSpPr>
        <p:spPr bwMode="auto">
          <a:xfrm>
            <a:off x="6781800" y="59436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6428" name="AutoShape 13"/>
          <p:cNvSpPr>
            <a:spLocks noChangeArrowheads="1"/>
          </p:cNvSpPr>
          <p:nvPr/>
        </p:nvSpPr>
        <p:spPr bwMode="auto">
          <a:xfrm>
            <a:off x="7467600" y="59436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6429" name="Line 14"/>
          <p:cNvSpPr>
            <a:spLocks noChangeShapeType="1"/>
          </p:cNvSpPr>
          <p:nvPr/>
        </p:nvSpPr>
        <p:spPr bwMode="auto">
          <a:xfrm>
            <a:off x="6858000" y="4648200"/>
            <a:ext cx="838200" cy="0"/>
          </a:xfrm>
          <a:prstGeom prst="line">
            <a:avLst/>
          </a:prstGeom>
          <a:noFill/>
          <a:ln w="38100">
            <a:solidFill>
              <a:srgbClr val="004080"/>
            </a:solidFill>
            <a:round/>
            <a:headEnd/>
            <a:tailEnd type="triangle" w="med" len="med"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6430" name="Line 16"/>
          <p:cNvSpPr>
            <a:spLocks noChangeShapeType="1"/>
          </p:cNvSpPr>
          <p:nvPr/>
        </p:nvSpPr>
        <p:spPr bwMode="auto">
          <a:xfrm flipH="1">
            <a:off x="5334000" y="6324600"/>
            <a:ext cx="762000" cy="0"/>
          </a:xfrm>
          <a:prstGeom prst="line">
            <a:avLst/>
          </a:prstGeom>
          <a:noFill/>
          <a:ln w="38100">
            <a:solidFill>
              <a:srgbClr val="004080"/>
            </a:solidFill>
            <a:round/>
            <a:headEnd/>
            <a:tailEnd type="triangle" w="med" len="med"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Fxy Filters</a:t>
            </a:r>
          </a:p>
        </p:txBody>
      </p:sp>
      <p:sp>
        <p:nvSpPr>
          <p:cNvPr id="318478" name="Slide Number Placeholder 1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D374FB1-8E3C-354C-B5FF-E9832F9E6A6D}" type="slidenum">
              <a:rPr lang="en-US" smtClean="0"/>
              <a:pPr/>
              <a:t>21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18466" name="Object 2"/>
          <p:cNvGraphicFramePr>
            <a:graphicFrameLocks noChangeAspect="1"/>
          </p:cNvGraphicFramePr>
          <p:nvPr/>
        </p:nvGraphicFramePr>
        <p:xfrm>
          <a:off x="1450975" y="1524000"/>
          <a:ext cx="6242050" cy="1128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62300" imgH="571500" progId="Equation.3">
                  <p:embed/>
                </p:oleObj>
              </mc:Choice>
              <mc:Fallback>
                <p:oleObj name="Equation" r:id="rId3" imgW="3162300" imgH="5715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5" y="1524000"/>
                        <a:ext cx="6242050" cy="1128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8468" name="AutoShape 6"/>
          <p:cNvSpPr>
            <a:spLocks noChangeArrowheads="1"/>
          </p:cNvSpPr>
          <p:nvPr/>
        </p:nvSpPr>
        <p:spPr bwMode="auto">
          <a:xfrm>
            <a:off x="1752600" y="2971800"/>
            <a:ext cx="228600" cy="228600"/>
          </a:xfrm>
          <a:prstGeom prst="flowChartConnector">
            <a:avLst/>
          </a:prstGeom>
          <a:solidFill>
            <a:schemeClr val="accent1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8469" name="AutoShape 15"/>
          <p:cNvSpPr>
            <a:spLocks noChangeArrowheads="1"/>
          </p:cNvSpPr>
          <p:nvPr/>
        </p:nvSpPr>
        <p:spPr bwMode="auto">
          <a:xfrm>
            <a:off x="2971800" y="36576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8470" name="AutoShape 14"/>
          <p:cNvSpPr>
            <a:spLocks noChangeArrowheads="1"/>
          </p:cNvSpPr>
          <p:nvPr/>
        </p:nvSpPr>
        <p:spPr bwMode="auto">
          <a:xfrm>
            <a:off x="2971800" y="43434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8471" name="AutoShape 10"/>
          <p:cNvSpPr>
            <a:spLocks noChangeArrowheads="1"/>
          </p:cNvSpPr>
          <p:nvPr/>
        </p:nvSpPr>
        <p:spPr bwMode="auto">
          <a:xfrm>
            <a:off x="2336800" y="43434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8472" name="AutoShape 9"/>
          <p:cNvSpPr>
            <a:spLocks noChangeArrowheads="1"/>
          </p:cNvSpPr>
          <p:nvPr/>
        </p:nvSpPr>
        <p:spPr bwMode="auto">
          <a:xfrm>
            <a:off x="2336800" y="3657600"/>
            <a:ext cx="228600" cy="228600"/>
          </a:xfrm>
          <a:prstGeom prst="flowChartConnector">
            <a:avLst/>
          </a:prstGeom>
          <a:solidFill>
            <a:srgbClr val="FF0080"/>
          </a:solidFill>
          <a:ln w="38100">
            <a:solidFill>
              <a:srgbClr val="004080"/>
            </a:solidFill>
            <a:round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8473" name="Line 22"/>
          <p:cNvSpPr>
            <a:spLocks noChangeShapeType="1"/>
          </p:cNvSpPr>
          <p:nvPr/>
        </p:nvSpPr>
        <p:spPr bwMode="auto">
          <a:xfrm flipH="1" flipV="1">
            <a:off x="1371600" y="3813175"/>
            <a:ext cx="12700" cy="1003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8474" name="Line 23"/>
          <p:cNvSpPr>
            <a:spLocks noChangeShapeType="1"/>
          </p:cNvSpPr>
          <p:nvPr/>
        </p:nvSpPr>
        <p:spPr bwMode="auto">
          <a:xfrm flipV="1">
            <a:off x="1384300" y="4816475"/>
            <a:ext cx="11303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8475" name="Text Box 26"/>
          <p:cNvSpPr txBox="1">
            <a:spLocks noChangeArrowheads="1"/>
          </p:cNvSpPr>
          <p:nvPr/>
        </p:nvSpPr>
        <p:spPr bwMode="auto">
          <a:xfrm>
            <a:off x="2692400" y="4549775"/>
            <a:ext cx="43180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 i="1"/>
              <a:t>x</a:t>
            </a:r>
            <a:endParaRPr lang="en-US"/>
          </a:p>
        </p:txBody>
      </p:sp>
      <p:sp>
        <p:nvSpPr>
          <p:cNvPr id="318476" name="Text Box 28"/>
          <p:cNvSpPr txBox="1">
            <a:spLocks noChangeArrowheads="1"/>
          </p:cNvSpPr>
          <p:nvPr/>
        </p:nvSpPr>
        <p:spPr bwMode="auto">
          <a:xfrm>
            <a:off x="990600" y="3657600"/>
            <a:ext cx="43180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 i="1"/>
              <a:t>y</a:t>
            </a:r>
            <a:endParaRPr lang="en-US"/>
          </a:p>
        </p:txBody>
      </p:sp>
      <p:sp>
        <p:nvSpPr>
          <p:cNvPr id="318477" name="Text Box 31"/>
          <p:cNvSpPr txBox="1">
            <a:spLocks noChangeArrowheads="1"/>
          </p:cNvSpPr>
          <p:nvPr/>
        </p:nvSpPr>
        <p:spPr bwMode="auto">
          <a:xfrm>
            <a:off x="1828800" y="5257800"/>
            <a:ext cx="5410200" cy="10064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Solution: could use Block Matrices and Block Solvers or operate on the flight with the Method of Conjugate Gradients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olidFill>
                  <a:srgbClr val="FF0000"/>
                </a:solidFill>
              </a:rPr>
              <a:t>SSA</a:t>
            </a:r>
            <a:r>
              <a:rPr lang="en-US" dirty="0"/>
              <a:t> Singular Spectrum Analysis or </a:t>
            </a:r>
            <a:r>
              <a:rPr lang="en-US" dirty="0" err="1">
                <a:solidFill>
                  <a:srgbClr val="FF0000"/>
                </a:solidFill>
              </a:rPr>
              <a:t>Cadzow</a:t>
            </a:r>
            <a:r>
              <a:rPr lang="en-US" dirty="0">
                <a:solidFill>
                  <a:srgbClr val="FF0000"/>
                </a:solidFill>
              </a:rPr>
              <a:t> Filter</a:t>
            </a:r>
          </a:p>
        </p:txBody>
      </p:sp>
      <p:sp>
        <p:nvSpPr>
          <p:cNvPr id="322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800" dirty="0"/>
              <a:t>SSA: an alternative to FX </a:t>
            </a:r>
            <a:r>
              <a:rPr lang="en-US" sz="1800" dirty="0" err="1"/>
              <a:t>deconvolution</a:t>
            </a:r>
            <a:r>
              <a:rPr lang="en-US" sz="1800" dirty="0"/>
              <a:t> ?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solidFill>
                  <a:srgbClr val="FF0000"/>
                </a:solidFill>
              </a:rPr>
              <a:t>++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Easy to code and to understand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Easy to extend to  ND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Possibility of creating noise attenuation methods that simultaneously operate in frequency and space</a:t>
            </a:r>
          </a:p>
          <a:p>
            <a:pPr eaLnBrk="1" hangingPunct="1">
              <a:lnSpc>
                <a:spcPct val="80000"/>
              </a:lnSpc>
            </a:pPr>
            <a:r>
              <a:rPr lang="en-US" sz="1800" dirty="0">
                <a:solidFill>
                  <a:srgbClr val="FF0000"/>
                </a:solidFill>
              </a:rPr>
              <a:t>-+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dirty="0"/>
              <a:t>Memory?</a:t>
            </a:r>
          </a:p>
          <a:p>
            <a:pPr lvl="1" eaLnBrk="1" hangingPunct="1">
              <a:lnSpc>
                <a:spcPct val="80000"/>
              </a:lnSpc>
            </a:pPr>
            <a:endParaRPr lang="en-US" sz="1800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800" dirty="0">
                <a:solidFill>
                  <a:srgbClr val="800000"/>
                </a:solidFill>
              </a:rPr>
              <a:t>Note</a:t>
            </a:r>
            <a:r>
              <a:rPr lang="en-US" sz="1800" dirty="0"/>
              <a:t>: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1800" dirty="0"/>
              <a:t>	SSA arises from people working in dynamical systems as a method for rank reduction of 1D time series. </a:t>
            </a:r>
            <a:r>
              <a:rPr lang="en-US" sz="1800" dirty="0" err="1"/>
              <a:t>Cadzow</a:t>
            </a:r>
            <a:r>
              <a:rPr lang="en-US" sz="1800" dirty="0"/>
              <a:t> decomposition is a more general approach to image/signal enhancement that leads to an algorithm very similar to SSA when used to enhance complex sinusoids</a:t>
            </a:r>
            <a:r>
              <a:rPr lang="en-US" sz="2200" dirty="0"/>
              <a:t>.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2200" dirty="0"/>
          </a:p>
          <a:p>
            <a:pPr lvl="1" eaLnBrk="1" hangingPunct="1">
              <a:lnSpc>
                <a:spcPct val="80000"/>
              </a:lnSpc>
              <a:buFontTx/>
              <a:buNone/>
            </a:pPr>
            <a:endParaRPr lang="en-US" sz="2200" dirty="0"/>
          </a:p>
        </p:txBody>
      </p:sp>
      <p:sp>
        <p:nvSpPr>
          <p:cNvPr id="32256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F51EBA2-94B9-394B-B6AB-E834F929AE29}" type="slidenum">
              <a:rPr lang="en-US" smtClean="0"/>
              <a:pPr/>
              <a:t>22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References</a:t>
            </a:r>
          </a:p>
        </p:txBody>
      </p:sp>
      <p:sp>
        <p:nvSpPr>
          <p:cNvPr id="324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S. </a:t>
            </a:r>
            <a:r>
              <a:rPr lang="en-US" dirty="0" err="1"/>
              <a:t>Trickett</a:t>
            </a:r>
            <a:r>
              <a:rPr lang="en-US" dirty="0"/>
              <a:t>, 2008,F-xy </a:t>
            </a:r>
            <a:r>
              <a:rPr lang="en-US" dirty="0" err="1"/>
              <a:t>Cadzow</a:t>
            </a:r>
            <a:r>
              <a:rPr lang="en-US" dirty="0"/>
              <a:t> noise suppression, CSPG CSEG Convention</a:t>
            </a:r>
          </a:p>
          <a:p>
            <a:pPr eaLnBrk="1" hangingPunct="1"/>
            <a:r>
              <a:rPr lang="en-US" dirty="0" err="1"/>
              <a:t>Broomhead</a:t>
            </a:r>
            <a:r>
              <a:rPr lang="en-US" dirty="0"/>
              <a:t>, D.S., and King, G., 1986: Extracting qualitative dynamics from experimental data, </a:t>
            </a:r>
            <a:r>
              <a:rPr lang="en-US" dirty="0" err="1"/>
              <a:t>Physica</a:t>
            </a:r>
            <a:r>
              <a:rPr lang="en-US" dirty="0"/>
              <a:t> D, </a:t>
            </a:r>
            <a:r>
              <a:rPr lang="en-US" b="1" dirty="0"/>
              <a:t>20, 217-236.</a:t>
            </a:r>
          </a:p>
          <a:p>
            <a:pPr eaLnBrk="1" hangingPunct="1"/>
            <a:r>
              <a:rPr lang="en-US" dirty="0" err="1"/>
              <a:t>Vautard</a:t>
            </a:r>
            <a:r>
              <a:rPr lang="en-US" dirty="0"/>
              <a:t>, R., and </a:t>
            </a:r>
            <a:r>
              <a:rPr lang="en-US" dirty="0" err="1"/>
              <a:t>Ghil</a:t>
            </a:r>
            <a:r>
              <a:rPr lang="en-US" dirty="0"/>
              <a:t>, M., 1989: Singular spectrum analysis in nonlinear dynamics, with applications to </a:t>
            </a:r>
            <a:r>
              <a:rPr lang="en-US" dirty="0" err="1"/>
              <a:t>paleoclimatic</a:t>
            </a:r>
            <a:r>
              <a:rPr lang="en-US" dirty="0"/>
              <a:t> time series, </a:t>
            </a:r>
            <a:r>
              <a:rPr lang="en-US" dirty="0" err="1"/>
              <a:t>Physica</a:t>
            </a:r>
            <a:r>
              <a:rPr lang="en-US" dirty="0"/>
              <a:t> D, </a:t>
            </a:r>
            <a:r>
              <a:rPr lang="en-US" b="1" dirty="0"/>
              <a:t>35, 395-424.</a:t>
            </a:r>
          </a:p>
          <a:p>
            <a:r>
              <a:rPr lang="en-US" dirty="0"/>
              <a:t>V </a:t>
            </a:r>
            <a:r>
              <a:rPr lang="en-US" dirty="0" err="1"/>
              <a:t>Oropeza</a:t>
            </a:r>
            <a:r>
              <a:rPr lang="en-US" dirty="0"/>
              <a:t> and M D Sacchi, 2011, Simultaneous seismic data de-noising and reconstruction via Multichannel Singular Spectrum Analysis (MSSA), Geophysics, 76, V25-V32.</a:t>
            </a:r>
            <a:endParaRPr lang="en-US" sz="2400" dirty="0"/>
          </a:p>
        </p:txBody>
      </p:sp>
      <p:sp>
        <p:nvSpPr>
          <p:cNvPr id="324612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FA6DC85-6400-C54B-B1D0-59C4864B3C66}" type="slidenum">
              <a:rPr lang="en-US" smtClean="0"/>
              <a:pPr/>
              <a:t>23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1295400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9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534400" cy="1524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/>
              <a:t>Theory (an easy tour of SSA)</a:t>
            </a:r>
            <a:br>
              <a:rPr lang="en-US" dirty="0"/>
            </a:br>
            <a:r>
              <a:rPr lang="en-US" b="0" i="1" dirty="0"/>
              <a:t>Assume we are in FX working with data in </a:t>
            </a:r>
            <a:r>
              <a:rPr lang="en-US" b="0" i="1" dirty="0" err="1"/>
              <a:t>x</a:t>
            </a:r>
            <a:r>
              <a:rPr lang="en-US" b="0" i="1" dirty="0"/>
              <a:t> for fixed </a:t>
            </a:r>
            <a:r>
              <a:rPr lang="en-US" b="0" i="1" dirty="0" err="1"/>
              <a:t>f</a:t>
            </a:r>
            <a:endParaRPr lang="en-US" b="0" i="1" dirty="0"/>
          </a:p>
        </p:txBody>
      </p:sp>
      <p:sp>
        <p:nvSpPr>
          <p:cNvPr id="32666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44DA68C-3180-8C43-AFED-2A9813B7D92F}" type="slidenum">
              <a:rPr lang="en-US" smtClean="0"/>
              <a:pPr/>
              <a:t>24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26658" name="Object 2"/>
          <p:cNvGraphicFramePr>
            <a:graphicFrameLocks noChangeAspect="1"/>
          </p:cNvGraphicFramePr>
          <p:nvPr/>
        </p:nvGraphicFramePr>
        <p:xfrm>
          <a:off x="1201738" y="2103438"/>
          <a:ext cx="4589462" cy="300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900" imgH="889000" progId="Equation.3">
                  <p:embed/>
                </p:oleObj>
              </mc:Choice>
              <mc:Fallback>
                <p:oleObj name="Equation" r:id="rId3" imgW="1358900" imgH="889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2103438"/>
                        <a:ext cx="4589462" cy="300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6660" name="TextBox 5"/>
          <p:cNvSpPr txBox="1">
            <a:spLocks noChangeArrowheads="1"/>
          </p:cNvSpPr>
          <p:nvPr/>
        </p:nvSpPr>
        <p:spPr bwMode="auto">
          <a:xfrm>
            <a:off x="1676400" y="5829300"/>
            <a:ext cx="6324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solidFill>
                  <a:srgbClr val="FF0000"/>
                </a:solidFill>
                <a:latin typeface="Calibri" charset="0"/>
              </a:rPr>
              <a:t>Hankel Matrix of a signal of length</a:t>
            </a:r>
            <a:r>
              <a:rPr lang="en-US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7 </a:t>
            </a:r>
            <a:r>
              <a:rPr lang="en-US" i="1">
                <a:solidFill>
                  <a:srgbClr val="FF0000"/>
                </a:solidFill>
                <a:latin typeface="Calibri" charset="0"/>
              </a:rPr>
              <a:t>with a view of length </a:t>
            </a:r>
            <a:r>
              <a:rPr lang="en-US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M=4 </a:t>
            </a:r>
            <a:r>
              <a:rPr lang="en-US" i="1">
                <a:solidFill>
                  <a:srgbClr val="FF0000"/>
                </a:solidFill>
                <a:latin typeface="Calibri" charset="0"/>
              </a:rPr>
              <a:t>(Trajectory Matrix)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7" name="TextBox 4"/>
          <p:cNvSpPr txBox="1">
            <a:spLocks noChangeArrowheads="1"/>
          </p:cNvSpPr>
          <p:nvPr/>
        </p:nvSpPr>
        <p:spPr bwMode="auto">
          <a:xfrm>
            <a:off x="1295400" y="5562600"/>
            <a:ext cx="6324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i="1">
                <a:solidFill>
                  <a:srgbClr val="FF0000"/>
                </a:solidFill>
                <a:latin typeface="Calibri" charset="0"/>
              </a:rPr>
              <a:t>Hankel Matrix of a signal of length </a:t>
            </a:r>
            <a:r>
              <a:rPr lang="en-US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7</a:t>
            </a:r>
            <a:r>
              <a:rPr lang="en-US" i="1">
                <a:solidFill>
                  <a:srgbClr val="FF0000"/>
                </a:solidFill>
                <a:latin typeface="Calibri" charset="0"/>
              </a:rPr>
              <a:t> with a view of </a:t>
            </a:r>
            <a:r>
              <a:rPr lang="en-US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length M=4 </a:t>
            </a:r>
            <a:r>
              <a:rPr lang="en-US" i="1">
                <a:solidFill>
                  <a:srgbClr val="FF0000"/>
                </a:solidFill>
                <a:latin typeface="Calibri" charset="0"/>
              </a:rPr>
              <a:t>(Trajectory Matrix)</a:t>
            </a:r>
          </a:p>
        </p:txBody>
      </p:sp>
      <p:graphicFrame>
        <p:nvGraphicFramePr>
          <p:cNvPr id="328706" name="Object 2"/>
          <p:cNvGraphicFramePr>
            <a:graphicFrameLocks noChangeAspect="1"/>
          </p:cNvGraphicFramePr>
          <p:nvPr/>
        </p:nvGraphicFramePr>
        <p:xfrm>
          <a:off x="1219200" y="2103438"/>
          <a:ext cx="4589463" cy="300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58900" imgH="889000" progId="Equation.3">
                  <p:embed/>
                </p:oleObj>
              </mc:Choice>
              <mc:Fallback>
                <p:oleObj name="Equation" r:id="rId3" imgW="1358900" imgH="889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103438"/>
                        <a:ext cx="4589463" cy="300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8708" name="Rectangle 1036"/>
          <p:cNvSpPr>
            <a:spLocks noChangeArrowheads="1"/>
          </p:cNvSpPr>
          <p:nvPr/>
        </p:nvSpPr>
        <p:spPr bwMode="auto">
          <a:xfrm>
            <a:off x="4083050" y="2528888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28709" name="Line 1037"/>
          <p:cNvSpPr>
            <a:spLocks noChangeShapeType="1"/>
          </p:cNvSpPr>
          <p:nvPr/>
        </p:nvSpPr>
        <p:spPr bwMode="auto">
          <a:xfrm flipV="1">
            <a:off x="1981200" y="1752600"/>
            <a:ext cx="14478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10" name="Line 1038"/>
          <p:cNvSpPr>
            <a:spLocks noChangeShapeType="1"/>
          </p:cNvSpPr>
          <p:nvPr/>
        </p:nvSpPr>
        <p:spPr bwMode="auto">
          <a:xfrm flipV="1">
            <a:off x="2165350" y="1828800"/>
            <a:ext cx="210185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11" name="Line 1039"/>
          <p:cNvSpPr>
            <a:spLocks noChangeShapeType="1"/>
          </p:cNvSpPr>
          <p:nvPr/>
        </p:nvSpPr>
        <p:spPr bwMode="auto">
          <a:xfrm flipV="1">
            <a:off x="2470150" y="1828800"/>
            <a:ext cx="255905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12" name="Line 1040"/>
          <p:cNvSpPr>
            <a:spLocks noChangeShapeType="1"/>
          </p:cNvSpPr>
          <p:nvPr/>
        </p:nvSpPr>
        <p:spPr bwMode="auto">
          <a:xfrm flipV="1">
            <a:off x="2528888" y="1828800"/>
            <a:ext cx="3338512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13" name="Line 1041"/>
          <p:cNvSpPr>
            <a:spLocks noChangeShapeType="1"/>
          </p:cNvSpPr>
          <p:nvPr/>
        </p:nvSpPr>
        <p:spPr bwMode="auto">
          <a:xfrm flipV="1">
            <a:off x="2901950" y="2255838"/>
            <a:ext cx="3338513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14" name="Line 1042"/>
          <p:cNvSpPr>
            <a:spLocks noChangeShapeType="1"/>
          </p:cNvSpPr>
          <p:nvPr/>
        </p:nvSpPr>
        <p:spPr bwMode="auto">
          <a:xfrm flipV="1">
            <a:off x="3810000" y="3124200"/>
            <a:ext cx="2430463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15" name="Line 1043"/>
          <p:cNvSpPr>
            <a:spLocks noChangeShapeType="1"/>
          </p:cNvSpPr>
          <p:nvPr/>
        </p:nvSpPr>
        <p:spPr bwMode="auto">
          <a:xfrm flipV="1">
            <a:off x="4419600" y="3810000"/>
            <a:ext cx="1981200" cy="191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8716" name="Slide Number Placeholder 1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DC573AD-EA22-2046-9B30-BBF7306F5731}" type="slidenum">
              <a:rPr lang="en-US" smtClean="0"/>
              <a:pPr/>
              <a:t>25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Average Along anti-diagonals</a:t>
            </a:r>
          </a:p>
        </p:txBody>
      </p:sp>
      <p:sp>
        <p:nvSpPr>
          <p:cNvPr id="330756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A7820F2-1DAB-C542-BBBE-83E5F3A13684}" type="slidenum">
              <a:rPr lang="en-US" smtClean="0"/>
              <a:pPr/>
              <a:t>26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30754" name="Object 2"/>
          <p:cNvGraphicFramePr>
            <a:graphicFrameLocks noChangeAspect="1"/>
          </p:cNvGraphicFramePr>
          <p:nvPr/>
        </p:nvGraphicFramePr>
        <p:xfrm>
          <a:off x="3027363" y="1193800"/>
          <a:ext cx="2659062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74700" imgH="1536700" progId="Equation.3">
                  <p:embed/>
                </p:oleObj>
              </mc:Choice>
              <mc:Fallback>
                <p:oleObj name="Equation" r:id="rId3" imgW="774700" imgH="15367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363" y="1193800"/>
                        <a:ext cx="2659062" cy="518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/>
              <a:t>Linear event in </a:t>
            </a:r>
            <a:r>
              <a:rPr lang="en-US" sz="3200" i="1"/>
              <a:t>TX</a:t>
            </a:r>
            <a:r>
              <a:rPr lang="en-US" sz="3200"/>
              <a:t> = Complex </a:t>
            </a:r>
            <a:br>
              <a:rPr lang="en-US" sz="3200"/>
            </a:br>
            <a:r>
              <a:rPr lang="en-US" sz="3200"/>
              <a:t>Sinusoid in </a:t>
            </a:r>
            <a:r>
              <a:rPr lang="en-US" sz="3200" i="1"/>
              <a:t>FX</a:t>
            </a:r>
          </a:p>
        </p:txBody>
      </p:sp>
      <p:sp>
        <p:nvSpPr>
          <p:cNvPr id="33280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F800DCA-6CA5-D747-8114-14228F60AB6B}" type="slidenum">
              <a:rPr lang="en-US" smtClean="0"/>
              <a:pPr/>
              <a:t>27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32802" name="Object 2"/>
          <p:cNvGraphicFramePr>
            <a:graphicFrameLocks noChangeAspect="1"/>
          </p:cNvGraphicFramePr>
          <p:nvPr/>
        </p:nvGraphicFramePr>
        <p:xfrm>
          <a:off x="2400300" y="2463800"/>
          <a:ext cx="4246563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57300" imgH="647700" progId="Equation.3">
                  <p:embed/>
                </p:oleObj>
              </mc:Choice>
              <mc:Fallback>
                <p:oleObj name="Equation" r:id="rId3" imgW="1257300" imgH="6477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2463800"/>
                        <a:ext cx="4246563" cy="2187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34854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F1B6933-EF4D-F643-9138-978A1A26FACD}" type="slidenum">
              <a:rPr lang="en-US" smtClean="0"/>
              <a:pPr/>
              <a:t>28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34850" name="Object 2"/>
          <p:cNvGraphicFramePr>
            <a:graphicFrameLocks noChangeAspect="1"/>
          </p:cNvGraphicFramePr>
          <p:nvPr/>
        </p:nvGraphicFramePr>
        <p:xfrm>
          <a:off x="2357438" y="1625600"/>
          <a:ext cx="4327525" cy="386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82700" imgH="1143000" progId="Equation.3">
                  <p:embed/>
                </p:oleObj>
              </mc:Choice>
              <mc:Fallback>
                <p:oleObj name="Equation" r:id="rId3" imgW="1282700" imgH="1143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1625600"/>
                        <a:ext cx="4327525" cy="3860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2209800" y="4572000"/>
            <a:ext cx="2743200" cy="121920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  <a:effectLst>
            <a:outerShdw dist="230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4853" name="TextBox 5"/>
          <p:cNvSpPr txBox="1">
            <a:spLocks noChangeArrowheads="1"/>
          </p:cNvSpPr>
          <p:nvPr/>
        </p:nvSpPr>
        <p:spPr bwMode="auto">
          <a:xfrm>
            <a:off x="5715000" y="4572000"/>
            <a:ext cx="3124200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Prediction operator of length 1 is able to propagate signal from channel </a:t>
            </a:r>
            <a:r>
              <a:rPr lang="en-US" i="1">
                <a:latin typeface="Calibri" charset="0"/>
              </a:rPr>
              <a:t>n-1 </a:t>
            </a:r>
            <a:r>
              <a:rPr lang="en-US">
                <a:latin typeface="Calibri" charset="0"/>
              </a:rPr>
              <a:t>to channel </a:t>
            </a:r>
            <a:r>
              <a:rPr lang="en-US" i="1">
                <a:latin typeface="Calibri" charset="0"/>
              </a:rPr>
              <a:t>n.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Single linear event in </a:t>
            </a:r>
            <a:r>
              <a:rPr lang="en-US" i="1" dirty="0"/>
              <a:t>FX</a:t>
            </a:r>
          </a:p>
        </p:txBody>
      </p:sp>
      <p:sp>
        <p:nvSpPr>
          <p:cNvPr id="33690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612D21A-D76D-8346-A1BC-BAF9498329DB}" type="slidenum">
              <a:rPr lang="en-US" smtClean="0"/>
              <a:pPr/>
              <a:t>29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36898" name="Object 2"/>
          <p:cNvGraphicFramePr>
            <a:graphicFrameLocks noChangeAspect="1"/>
          </p:cNvGraphicFramePr>
          <p:nvPr/>
        </p:nvGraphicFramePr>
        <p:xfrm>
          <a:off x="228600" y="2024063"/>
          <a:ext cx="3840163" cy="251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371600" imgH="901700" progId="Equation.3">
                  <p:embed/>
                </p:oleObj>
              </mc:Choice>
              <mc:Fallback>
                <p:oleObj name="Equation" r:id="rId3" imgW="1371600" imgH="901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024063"/>
                        <a:ext cx="3840163" cy="2517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7363" name="Object 3"/>
          <p:cNvGraphicFramePr>
            <a:graphicFrameLocks noChangeAspect="1"/>
          </p:cNvGraphicFramePr>
          <p:nvPr/>
        </p:nvGraphicFramePr>
        <p:xfrm>
          <a:off x="1812471" y="1295400"/>
          <a:ext cx="1387929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700" imgH="177800" progId="Equation.3">
                  <p:embed/>
                </p:oleObj>
              </mc:Choice>
              <mc:Fallback>
                <p:oleObj name="Equation" r:id="rId5" imgW="6477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471" y="1295400"/>
                        <a:ext cx="1387929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Model for FX data (One event)</a:t>
            </a:r>
          </a:p>
        </p:txBody>
      </p:sp>
      <p:sp>
        <p:nvSpPr>
          <p:cNvPr id="28160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Time Domain Delay         Frequency Domain Linear Phase </a:t>
            </a:r>
          </a:p>
        </p:txBody>
      </p:sp>
      <p:sp>
        <p:nvSpPr>
          <p:cNvPr id="281607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4229B375-03ED-C747-A536-D445D22D8367}" type="slidenum">
              <a:rPr lang="en-US" smtClean="0"/>
              <a:pPr/>
              <a:t>3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28160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483225"/>
              </p:ext>
            </p:extLst>
          </p:nvPr>
        </p:nvGraphicFramePr>
        <p:xfrm>
          <a:off x="2640285" y="1340768"/>
          <a:ext cx="5635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3200" imgH="127000" progId="Equation.3">
                  <p:embed/>
                </p:oleObj>
              </mc:Choice>
              <mc:Fallback>
                <p:oleObj name="Equation" r:id="rId3" imgW="203200" imgH="1270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285" y="1340768"/>
                        <a:ext cx="563563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3" name="Object 3"/>
          <p:cNvGraphicFramePr>
            <a:graphicFrameLocks noChangeAspect="1"/>
          </p:cNvGraphicFramePr>
          <p:nvPr/>
        </p:nvGraphicFramePr>
        <p:xfrm>
          <a:off x="873125" y="2514600"/>
          <a:ext cx="3205163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55700" imgH="825500" progId="Equation.3">
                  <p:embed/>
                </p:oleObj>
              </mc:Choice>
              <mc:Fallback>
                <p:oleObj name="Equation" r:id="rId5" imgW="1155700" imgH="8255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2514600"/>
                        <a:ext cx="3205163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06" name="Rectangle 6"/>
          <p:cNvSpPr>
            <a:spLocks noChangeArrowheads="1"/>
          </p:cNvSpPr>
          <p:nvPr/>
        </p:nvSpPr>
        <p:spPr bwMode="auto">
          <a:xfrm>
            <a:off x="304800" y="2209800"/>
            <a:ext cx="3962400" cy="2667000"/>
          </a:xfrm>
          <a:prstGeom prst="rect">
            <a:avLst/>
          </a:prstGeom>
          <a:noFill/>
          <a:ln w="38100">
            <a:solidFill>
              <a:srgbClr val="004080"/>
            </a:solidFill>
            <a:miter lim="800000"/>
            <a:headEnd/>
            <a:tailEnd/>
          </a:ln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2514600" y="5105400"/>
            <a:ext cx="4114800" cy="609600"/>
          </a:xfrm>
          <a:prstGeom prst="rect">
            <a:avLst/>
          </a:prstGeom>
          <a:solidFill>
            <a:srgbClr val="E6E6E6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3368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Single linear event in </a:t>
            </a:r>
            <a:r>
              <a:rPr lang="en-US" i="1"/>
              <a:t>FX</a:t>
            </a:r>
          </a:p>
        </p:txBody>
      </p:sp>
      <p:sp>
        <p:nvSpPr>
          <p:cNvPr id="33690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612D21A-D76D-8346-A1BC-BAF9498329DB}" type="slidenum">
              <a:rPr lang="en-US" smtClean="0"/>
              <a:pPr/>
              <a:t>30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36898" name="Object 2"/>
          <p:cNvGraphicFramePr>
            <a:graphicFrameLocks noChangeAspect="1"/>
          </p:cNvGraphicFramePr>
          <p:nvPr/>
        </p:nvGraphicFramePr>
        <p:xfrm>
          <a:off x="246063" y="2014538"/>
          <a:ext cx="8364537" cy="256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84500" imgH="914400" progId="Equation.3">
                  <p:embed/>
                </p:oleObj>
              </mc:Choice>
              <mc:Fallback>
                <p:oleObj name="Equation" r:id="rId3" imgW="2984500" imgH="9144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063" y="2014538"/>
                        <a:ext cx="8364537" cy="2562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6900" name="TextBox 4"/>
          <p:cNvSpPr txBox="1">
            <a:spLocks noChangeArrowheads="1"/>
          </p:cNvSpPr>
          <p:nvPr/>
        </p:nvSpPr>
        <p:spPr bwMode="auto">
          <a:xfrm>
            <a:off x="2743200" y="5181600"/>
            <a:ext cx="3886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M</a:t>
            </a:r>
            <a:r>
              <a:rPr lang="en-US" dirty="0">
                <a:latin typeface="Calibri" charset="0"/>
              </a:rPr>
              <a:t> is a  </a:t>
            </a:r>
            <a:r>
              <a:rPr lang="en-US" dirty="0" err="1">
                <a:latin typeface="Calibri" charset="0"/>
              </a:rPr>
              <a:t>Hankel</a:t>
            </a:r>
            <a:r>
              <a:rPr lang="en-US" dirty="0">
                <a:latin typeface="Calibri" charset="0"/>
              </a:rPr>
              <a:t> matrix of 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Rank = 1</a:t>
            </a:r>
          </a:p>
        </p:txBody>
      </p:sp>
      <p:graphicFrame>
        <p:nvGraphicFramePr>
          <p:cNvPr id="336909" name="Object 13"/>
          <p:cNvGraphicFramePr>
            <a:graphicFrameLocks noChangeAspect="1"/>
          </p:cNvGraphicFramePr>
          <p:nvPr/>
        </p:nvGraphicFramePr>
        <p:xfrm>
          <a:off x="1812925" y="1295400"/>
          <a:ext cx="13874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647700" imgH="177800" progId="Equation.3">
                  <p:embed/>
                </p:oleObj>
              </mc:Choice>
              <mc:Fallback>
                <p:oleObj name="Equation" r:id="rId5" imgW="647700" imgH="1778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2925" y="1295400"/>
                        <a:ext cx="13874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u="sng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u="sng">
                <a:solidFill>
                  <a:srgbClr val="FF0000"/>
                </a:solidFill>
              </a:rPr>
              <a:t> linear events</a:t>
            </a:r>
          </a:p>
        </p:txBody>
      </p:sp>
      <p:sp>
        <p:nvSpPr>
          <p:cNvPr id="338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can be shown that for a superposition of </a:t>
            </a:r>
            <a:r>
              <a:rPr lang="en-US" sz="2400" i="1" dirty="0" err="1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2400" dirty="0"/>
              <a:t> complex sinusoids (</a:t>
            </a:r>
            <a:r>
              <a:rPr lang="en-US" sz="2400" i="1" dirty="0" err="1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sz="2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400" dirty="0"/>
              <a:t>events of different slope in FX):</a:t>
            </a:r>
          </a:p>
          <a:p>
            <a:pPr>
              <a:buNone/>
            </a:pPr>
            <a:r>
              <a:rPr lang="en-US" sz="2400" dirty="0"/>
              <a:t>			</a:t>
            </a:r>
            <a:r>
              <a:rPr lang="en-US" dirty="0"/>
              <a:t>			</a:t>
            </a:r>
            <a:r>
              <a:rPr lang="en-US" i="1" dirty="0"/>
              <a:t>	</a:t>
            </a:r>
          </a:p>
          <a:p>
            <a:pPr eaLnBrk="1" hangingPunct="1">
              <a:buFontTx/>
              <a:buNone/>
            </a:pPr>
            <a:r>
              <a:rPr lang="en-US" b="1" i="1" dirty="0">
                <a:solidFill>
                  <a:srgbClr val="FF0000"/>
                </a:solidFill>
              </a:rPr>
              <a:t>							</a:t>
            </a:r>
            <a:endParaRPr lang="en-US" b="1" i="1" dirty="0">
              <a:solidFill>
                <a:srgbClr val="1E1C1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8949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FF198AA-1F5C-AA4A-8845-A3C938E4F93C}" type="slidenum">
              <a:rPr lang="en-US" smtClean="0"/>
              <a:pPr/>
              <a:t>31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14600" y="2895600"/>
            <a:ext cx="4114800" cy="609600"/>
          </a:xfrm>
          <a:prstGeom prst="rect">
            <a:avLst/>
          </a:prstGeom>
          <a:solidFill>
            <a:srgbClr val="E6E6E6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Narrow" charset="0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2743200" y="2971800"/>
            <a:ext cx="3886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Times New Roman"/>
                <a:cs typeface="Times New Roman"/>
              </a:rPr>
              <a:t>M</a:t>
            </a:r>
            <a:r>
              <a:rPr lang="en-US" dirty="0">
                <a:latin typeface="Calibri" charset="0"/>
              </a:rPr>
              <a:t> is a  </a:t>
            </a:r>
            <a:r>
              <a:rPr lang="en-US" dirty="0" err="1">
                <a:latin typeface="Calibri" charset="0"/>
              </a:rPr>
              <a:t>Hankel</a:t>
            </a:r>
            <a:r>
              <a:rPr lang="en-US" dirty="0">
                <a:latin typeface="Calibri" charset="0"/>
              </a:rPr>
              <a:t> matrix of  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Rank =</a:t>
            </a:r>
            <a:r>
              <a:rPr lang="en-US" i="1" dirty="0" err="1">
                <a:latin typeface="Times" charset="0"/>
                <a:ea typeface="Times" charset="0"/>
                <a:cs typeface="Times" charset="0"/>
              </a:rPr>
              <a:t>p</a:t>
            </a:r>
            <a:endParaRPr lang="en-US" i="1" dirty="0">
              <a:latin typeface="Times" charset="0"/>
              <a:ea typeface="Times" charset="0"/>
              <a:cs typeface="Times" charset="0"/>
            </a:endParaRP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40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Courier New"/>
              <a:buChar char="o"/>
            </a:pPr>
            <a:r>
              <a:rPr lang="en-US" b="1" dirty="0"/>
              <a:t>We will use rank reduction to attenuate random noise </a:t>
            </a:r>
          </a:p>
          <a:p>
            <a:pPr eaLnBrk="1" hangingPunct="1">
              <a:buFont typeface="Courier New"/>
              <a:buChar char="o"/>
            </a:pPr>
            <a:endParaRPr lang="en-US" b="1" dirty="0"/>
          </a:p>
          <a:p>
            <a:pPr eaLnBrk="1" hangingPunct="1">
              <a:buFont typeface="Courier New"/>
              <a:buChar char="o"/>
            </a:pPr>
            <a:r>
              <a:rPr lang="en-US" b="1" dirty="0"/>
              <a:t>The spectra of singular values can be used to determine the number of complex sinusoids (</a:t>
            </a:r>
            <a:r>
              <a:rPr lang="en-US" b="1" dirty="0">
                <a:solidFill>
                  <a:srgbClr val="FF0000"/>
                </a:solidFill>
              </a:rPr>
              <a:t>plane waves</a:t>
            </a:r>
            <a:r>
              <a:rPr lang="en-US" b="1" dirty="0"/>
              <a:t>) in the window of analysis</a:t>
            </a:r>
          </a:p>
        </p:txBody>
      </p:sp>
      <p:sp>
        <p:nvSpPr>
          <p:cNvPr id="340996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735A9FB-1C7F-674C-AFCC-D6A2A48AA593}" type="slidenum">
              <a:rPr lang="en-US" smtClean="0"/>
              <a:pPr/>
              <a:t>32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SSA </a:t>
            </a:r>
            <a:r>
              <a:rPr lang="en-US" i="1" dirty="0"/>
              <a:t>FX</a:t>
            </a:r>
            <a:r>
              <a:rPr lang="en-US" dirty="0"/>
              <a:t> algorithm = Rank Reduction of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M </a:t>
            </a:r>
          </a:p>
        </p:txBody>
      </p:sp>
      <p:sp>
        <p:nvSpPr>
          <p:cNvPr id="343044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E2343761-0477-4943-9420-64CB57A577E1}" type="slidenum">
              <a:rPr lang="en-US" smtClean="0"/>
              <a:pPr/>
              <a:t>33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343042" name="Object 2"/>
          <p:cNvGraphicFramePr>
            <a:graphicFrameLocks noChangeAspect="1"/>
          </p:cNvGraphicFramePr>
          <p:nvPr/>
        </p:nvGraphicFramePr>
        <p:xfrm>
          <a:off x="1143000" y="1549400"/>
          <a:ext cx="6553200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251200" imgH="2324100" progId="Equation.3">
                  <p:embed/>
                </p:oleObj>
              </mc:Choice>
              <mc:Fallback>
                <p:oleObj name="Equation" r:id="rId3" imgW="3251200" imgH="23241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549400"/>
                        <a:ext cx="6553200" cy="467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Cazdow</a:t>
            </a:r>
            <a:r>
              <a:rPr lang="en-US" dirty="0"/>
              <a:t>/SSA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Hankelization</a:t>
            </a:r>
            <a:r>
              <a:rPr lang="en-US" dirty="0"/>
              <a:t> Operator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Rank Reduction Operator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Anti-diagonal Averaging Operator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Cazdow</a:t>
            </a:r>
            <a:r>
              <a:rPr lang="en-US" dirty="0"/>
              <a:t>/SSA Filter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0BED3E-9D56-7746-8663-2E6B9FCC5768}" type="slidenum">
              <a:rPr lang="en-US" smtClean="0"/>
              <a:pPr/>
              <a:t>34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529410" name="Object 2"/>
          <p:cNvGraphicFramePr>
            <a:graphicFrameLocks noChangeAspect="1"/>
          </p:cNvGraphicFramePr>
          <p:nvPr/>
        </p:nvGraphicFramePr>
        <p:xfrm>
          <a:off x="2362200" y="2895600"/>
          <a:ext cx="19304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200" imgH="469900" progId="Equation.3">
                  <p:embed/>
                </p:oleObj>
              </mc:Choice>
              <mc:Fallback>
                <p:oleObj name="Equation" r:id="rId2" imgW="965200" imgH="4699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895600"/>
                        <a:ext cx="19304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1" name="Object 3"/>
          <p:cNvGraphicFramePr>
            <a:graphicFrameLocks noChangeAspect="1"/>
          </p:cNvGraphicFramePr>
          <p:nvPr/>
        </p:nvGraphicFramePr>
        <p:xfrm>
          <a:off x="2336800" y="5613400"/>
          <a:ext cx="2082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41400" imgH="203200" progId="Equation.3">
                  <p:embed/>
                </p:oleObj>
              </mc:Choice>
              <mc:Fallback>
                <p:oleObj name="Equation" r:id="rId4" imgW="10414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800" y="5613400"/>
                        <a:ext cx="2082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9412" name="Object 4"/>
          <p:cNvGraphicFramePr>
            <a:graphicFrameLocks noChangeAspect="1"/>
          </p:cNvGraphicFramePr>
          <p:nvPr/>
        </p:nvGraphicFramePr>
        <p:xfrm>
          <a:off x="2362200" y="4495800"/>
          <a:ext cx="1422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711200" imgH="203200" progId="Equation.3">
                  <p:embed/>
                </p:oleObj>
              </mc:Choice>
              <mc:Fallback>
                <p:oleObj name="Equation" r:id="rId6" imgW="7112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495800"/>
                        <a:ext cx="1422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1D Example</a:t>
            </a:r>
          </a:p>
        </p:txBody>
      </p:sp>
      <p:pic>
        <p:nvPicPr>
          <p:cNvPr id="345091" name="Content Placeholder 3" descr="fig_1d.pdf"/>
          <p:cNvPicPr>
            <a:picLocks noGrp="1" noChangeAspect="1"/>
          </p:cNvPicPr>
          <p:nvPr>
            <p:ph idx="1"/>
          </p:nvPr>
        </p:nvPicPr>
        <p:blipFill>
          <a:blip r:embed="rId3"/>
          <a:srcRect l="2217" t="12308" r="-1765" b="18462"/>
          <a:stretch>
            <a:fillRect/>
          </a:stretch>
        </p:blipFill>
        <p:spPr>
          <a:xfrm>
            <a:off x="1143000" y="396240"/>
            <a:ext cx="6781800" cy="6103620"/>
          </a:xfrm>
        </p:spPr>
      </p:pic>
      <p:sp>
        <p:nvSpPr>
          <p:cNvPr id="345092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19E3F7C-C0C6-2449-B81C-B8A71209A4B5}" type="slidenum">
              <a:rPr lang="en-US" smtClean="0"/>
              <a:pPr/>
              <a:t>35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1D example</a:t>
            </a:r>
          </a:p>
        </p:txBody>
      </p:sp>
      <p:pic>
        <p:nvPicPr>
          <p:cNvPr id="347139" name="Content Placeholder 3" descr="sing_va.pdf"/>
          <p:cNvPicPr>
            <a:picLocks noGrp="1" noChangeAspect="1"/>
          </p:cNvPicPr>
          <p:nvPr>
            <p:ph idx="1"/>
          </p:nvPr>
        </p:nvPicPr>
        <p:blipFill>
          <a:blip r:embed="rId3"/>
          <a:srcRect l="4245" t="23570" r="10782" b="19186"/>
          <a:stretch>
            <a:fillRect/>
          </a:stretch>
        </p:blipFill>
        <p:spPr>
          <a:xfrm>
            <a:off x="1219200" y="1344613"/>
            <a:ext cx="6324600" cy="5513387"/>
          </a:xfrm>
        </p:spPr>
      </p:pic>
      <p:sp>
        <p:nvSpPr>
          <p:cNvPr id="34714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200B442-02DD-6A41-A61E-6D191AEDAB2E}" type="slidenum">
              <a:rPr lang="en-US" smtClean="0"/>
              <a:pPr/>
              <a:t>36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47140" name="TextBox 4"/>
          <p:cNvSpPr txBox="1">
            <a:spLocks noChangeArrowheads="1"/>
          </p:cNvSpPr>
          <p:nvPr/>
        </p:nvSpPr>
        <p:spPr bwMode="auto">
          <a:xfrm>
            <a:off x="2819400" y="2286000"/>
            <a:ext cx="38100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>
                <a:latin typeface="Calibri" charset="0"/>
              </a:rPr>
              <a:t>1</a:t>
            </a:r>
            <a:r>
              <a:rPr lang="en-US">
                <a:latin typeface="Calibri" charset="0"/>
              </a:rPr>
              <a:t> Real sinusoid is represented by 2 complex exponentials </a:t>
            </a:r>
            <a:r>
              <a:rPr lang="en-US" i="1">
                <a:latin typeface="Times" charset="0"/>
                <a:ea typeface="Times" charset="0"/>
                <a:cs typeface="Times" charset="0"/>
              </a:rPr>
              <a:t>p=2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1D example</a:t>
            </a:r>
          </a:p>
        </p:txBody>
      </p:sp>
      <p:pic>
        <p:nvPicPr>
          <p:cNvPr id="349187" name="Content Placeholder 3" descr="sing_va.pdf"/>
          <p:cNvPicPr>
            <a:picLocks noGrp="1" noChangeAspect="1"/>
          </p:cNvPicPr>
          <p:nvPr>
            <p:ph idx="1"/>
          </p:nvPr>
        </p:nvPicPr>
        <p:blipFill>
          <a:blip r:embed="rId3"/>
          <a:srcRect l="4245" t="23570" r="10782" b="19186"/>
          <a:stretch>
            <a:fillRect/>
          </a:stretch>
        </p:blipFill>
        <p:spPr>
          <a:xfrm>
            <a:off x="1219200" y="1344613"/>
            <a:ext cx="6324600" cy="5513387"/>
          </a:xfrm>
        </p:spPr>
      </p:pic>
      <p:sp>
        <p:nvSpPr>
          <p:cNvPr id="349192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BD776C6-3BE4-AB41-8404-75EC0B18FC73}" type="slidenum">
              <a:rPr lang="en-US" smtClean="0"/>
              <a:pPr/>
              <a:t>37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33600" y="2286000"/>
            <a:ext cx="457200" cy="4572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6"/>
          <p:cNvSpPr/>
          <p:nvPr/>
        </p:nvSpPr>
        <p:spPr>
          <a:xfrm rot="563684">
            <a:off x="2286000" y="5137150"/>
            <a:ext cx="5257800" cy="4572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>
            <a:outerShdw dist="12700" dir="5400000" sx="0" sy="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349190" name="TextBox 7"/>
          <p:cNvSpPr txBox="1">
            <a:spLocks noChangeArrowheads="1"/>
          </p:cNvSpPr>
          <p:nvPr/>
        </p:nvSpPr>
        <p:spPr bwMode="auto">
          <a:xfrm>
            <a:off x="4267200" y="4710113"/>
            <a:ext cx="1600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Noise</a:t>
            </a:r>
          </a:p>
        </p:txBody>
      </p:sp>
      <p:sp>
        <p:nvSpPr>
          <p:cNvPr id="349191" name="TextBox 8"/>
          <p:cNvSpPr txBox="1">
            <a:spLocks noChangeArrowheads="1"/>
          </p:cNvSpPr>
          <p:nvPr/>
        </p:nvSpPr>
        <p:spPr bwMode="auto">
          <a:xfrm>
            <a:off x="2438400" y="2057400"/>
            <a:ext cx="1219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Signal 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2D example (1D in </a:t>
            </a:r>
            <a:r>
              <a:rPr lang="en-US" i="1"/>
              <a:t>FX</a:t>
            </a:r>
            <a:r>
              <a:rPr lang="en-US"/>
              <a:t>)</a:t>
            </a:r>
          </a:p>
        </p:txBody>
      </p:sp>
      <p:sp>
        <p:nvSpPr>
          <p:cNvPr id="351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i="1" dirty="0">
                <a:latin typeface="Times" charset="0"/>
                <a:ea typeface="Times" charset="0"/>
                <a:cs typeface="Times" charset="0"/>
              </a:rPr>
              <a:t>M (view) </a:t>
            </a:r>
            <a:r>
              <a:rPr lang="en-US" dirty="0"/>
              <a:t>is selected to make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M (</a:t>
            </a:r>
            <a:r>
              <a:rPr lang="en-US" i="1" dirty="0" err="1">
                <a:latin typeface="Times" charset="0"/>
                <a:ea typeface="Times" charset="0"/>
                <a:cs typeface="Times" charset="0"/>
              </a:rPr>
              <a:t>Hankel</a:t>
            </a:r>
            <a:r>
              <a:rPr lang="en-US" i="1" dirty="0">
                <a:latin typeface="Times" charset="0"/>
                <a:ea typeface="Times" charset="0"/>
                <a:cs typeface="Times" charset="0"/>
              </a:rPr>
              <a:t> Matrix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dirty="0"/>
              <a:t> close to a square matrix </a:t>
            </a:r>
          </a:p>
          <a:p>
            <a:pPr eaLnBrk="1" hangingPunct="1"/>
            <a:r>
              <a:rPr lang="en-US" dirty="0"/>
              <a:t>Rest of the algorithm is very similar to </a:t>
            </a:r>
            <a:r>
              <a:rPr lang="en-US" i="1" dirty="0"/>
              <a:t>FX- </a:t>
            </a:r>
            <a:r>
              <a:rPr lang="en-US" i="1" dirty="0" err="1"/>
              <a:t>decon</a:t>
            </a:r>
            <a:r>
              <a:rPr lang="en-US" dirty="0"/>
              <a:t>: </a:t>
            </a:r>
          </a:p>
          <a:p>
            <a:pPr lvl="2" eaLnBrk="1" hangingPunct="1"/>
            <a:r>
              <a:rPr lang="en-US" dirty="0"/>
              <a:t>Decide min-max frequencies for noise attenuation</a:t>
            </a:r>
          </a:p>
          <a:p>
            <a:pPr lvl="2" eaLnBrk="1" hangingPunct="1"/>
            <a:r>
              <a:rPr lang="en-US" dirty="0"/>
              <a:t>Window patching/</a:t>
            </a:r>
            <a:r>
              <a:rPr lang="en-US" dirty="0" err="1"/>
              <a:t>unpatching</a:t>
            </a:r>
            <a:endParaRPr lang="en-US" dirty="0"/>
          </a:p>
          <a:p>
            <a:pPr lvl="2" eaLnBrk="1" hangingPunct="1"/>
            <a:r>
              <a:rPr lang="en-US" dirty="0"/>
              <a:t>Adjust filter length (</a:t>
            </a:r>
            <a:r>
              <a:rPr lang="en-US" i="1" dirty="0" err="1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i="1" dirty="0"/>
              <a:t> in </a:t>
            </a:r>
            <a:r>
              <a:rPr lang="en-US" i="1" dirty="0" err="1"/>
              <a:t>ssa</a:t>
            </a:r>
            <a:r>
              <a:rPr lang="en-US" i="1" dirty="0"/>
              <a:t>)</a:t>
            </a:r>
            <a:r>
              <a:rPr lang="en-US" dirty="0"/>
              <a:t> by monitoring residual panel</a:t>
            </a:r>
          </a:p>
          <a:p>
            <a:pPr lvl="2" eaLnBrk="1" hangingPunct="1"/>
            <a:r>
              <a:rPr lang="en-US" dirty="0"/>
              <a:t>Use frequency domain symmetries to save time</a:t>
            </a:r>
          </a:p>
        </p:txBody>
      </p:sp>
      <p:sp>
        <p:nvSpPr>
          <p:cNvPr id="351236" name="Slide Number Placeholder 6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DCA6553-3DBF-3848-919D-204FB4B25E29}" type="slidenum">
              <a:rPr lang="en-US" smtClean="0"/>
              <a:pPr/>
              <a:t>38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282" name="Content Placeholder 3" descr="f1.pdf"/>
          <p:cNvPicPr>
            <a:picLocks noGrp="1" noChangeAspect="1"/>
          </p:cNvPicPr>
          <p:nvPr>
            <p:ph idx="1"/>
          </p:nvPr>
        </p:nvPicPr>
        <p:blipFill>
          <a:blip r:embed="rId3"/>
          <a:srcRect l="-1216" r="-1216"/>
          <a:stretch>
            <a:fillRect/>
          </a:stretch>
        </p:blipFill>
        <p:spPr>
          <a:xfrm>
            <a:off x="2438400" y="68263"/>
            <a:ext cx="4343400" cy="6789737"/>
          </a:xfrm>
        </p:spPr>
      </p:pic>
      <p:sp>
        <p:nvSpPr>
          <p:cNvPr id="353286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047B5D9-D389-C14E-88CB-BCFCB81B1E8E}" type="slidenum">
              <a:rPr lang="en-US" smtClean="0"/>
              <a:pPr/>
              <a:t>39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53283" name="TextBox 4"/>
          <p:cNvSpPr txBox="1">
            <a:spLocks noChangeArrowheads="1"/>
          </p:cNvSpPr>
          <p:nvPr/>
        </p:nvSpPr>
        <p:spPr bwMode="auto">
          <a:xfrm>
            <a:off x="381000" y="6858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Data</a:t>
            </a:r>
          </a:p>
        </p:txBody>
      </p:sp>
      <p:sp>
        <p:nvSpPr>
          <p:cNvPr id="353284" name="TextBox 5"/>
          <p:cNvSpPr txBox="1">
            <a:spLocks noChangeArrowheads="1"/>
          </p:cNvSpPr>
          <p:nvPr/>
        </p:nvSpPr>
        <p:spPr bwMode="auto">
          <a:xfrm>
            <a:off x="381000" y="3211513"/>
            <a:ext cx="1600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FX SSA</a:t>
            </a:r>
          </a:p>
        </p:txBody>
      </p:sp>
      <p:sp>
        <p:nvSpPr>
          <p:cNvPr id="353285" name="TextBox 6"/>
          <p:cNvSpPr txBox="1">
            <a:spLocks noChangeArrowheads="1"/>
          </p:cNvSpPr>
          <p:nvPr/>
        </p:nvSpPr>
        <p:spPr bwMode="auto">
          <a:xfrm>
            <a:off x="381000" y="4964113"/>
            <a:ext cx="1600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FX Decon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Model for FX data (One event)</a:t>
            </a:r>
          </a:p>
        </p:txBody>
      </p:sp>
      <p:sp>
        <p:nvSpPr>
          <p:cNvPr id="28365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Time Domain Delay         Frequency Domain Linear Phase: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/>
              <a:t>Same model as a function of Wave-number: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</p:txBody>
      </p:sp>
      <p:sp>
        <p:nvSpPr>
          <p:cNvPr id="283656" name="Slide Number Placeholder 10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31BC047-8994-EE44-8BA9-63D60243BBEE}" type="slidenum">
              <a:rPr lang="en-US" smtClean="0"/>
              <a:pPr/>
              <a:t>4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283650" name="Object 2"/>
          <p:cNvGraphicFramePr>
            <a:graphicFrameLocks noChangeAspect="1"/>
          </p:cNvGraphicFramePr>
          <p:nvPr/>
        </p:nvGraphicFramePr>
        <p:xfrm>
          <a:off x="2362200" y="1354138"/>
          <a:ext cx="42227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2400" imgH="76200" progId="Equation.3">
                  <p:embed/>
                </p:oleObj>
              </mc:Choice>
              <mc:Fallback>
                <p:oleObj name="Equation" r:id="rId3" imgW="152400" imgH="76200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354138"/>
                        <a:ext cx="422275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1" name="Object 3"/>
          <p:cNvGraphicFramePr>
            <a:graphicFrameLocks noChangeAspect="1"/>
          </p:cNvGraphicFramePr>
          <p:nvPr/>
        </p:nvGraphicFramePr>
        <p:xfrm>
          <a:off x="468313" y="1600200"/>
          <a:ext cx="4121150" cy="242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85900" imgH="876300" progId="Equation.3">
                  <p:embed/>
                </p:oleObj>
              </mc:Choice>
              <mc:Fallback>
                <p:oleObj name="Equation" r:id="rId5" imgW="1485900" imgH="876300" progId="Equation.3">
                  <p:embed/>
                  <p:pic>
                    <p:nvPicPr>
                      <p:cNvPr id="0" name="Picture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600200"/>
                        <a:ext cx="4121150" cy="2428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3652" name="Object 4"/>
          <p:cNvGraphicFramePr>
            <a:graphicFrameLocks noChangeAspect="1"/>
          </p:cNvGraphicFramePr>
          <p:nvPr/>
        </p:nvGraphicFramePr>
        <p:xfrm>
          <a:off x="5943600" y="4191000"/>
          <a:ext cx="2887663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41400" imgH="596900" progId="Equation.3">
                  <p:embed/>
                </p:oleObj>
              </mc:Choice>
              <mc:Fallback>
                <p:oleObj name="Equation" r:id="rId7" imgW="1041400" imgH="596900" progId="Equation.3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191000"/>
                        <a:ext cx="2887663" cy="165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3655" name="Rectangle 9"/>
          <p:cNvSpPr>
            <a:spLocks noChangeArrowheads="1"/>
          </p:cNvSpPr>
          <p:nvPr/>
        </p:nvSpPr>
        <p:spPr bwMode="auto">
          <a:xfrm>
            <a:off x="5943600" y="4114800"/>
            <a:ext cx="2971800" cy="1828800"/>
          </a:xfrm>
          <a:prstGeom prst="rect">
            <a:avLst/>
          </a:prstGeom>
          <a:noFill/>
          <a:ln w="38100">
            <a:solidFill>
              <a:srgbClr val="004080"/>
            </a:solidFill>
            <a:miter lim="800000"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330" name="Content Placeholder 3" descr="f2.pdf"/>
          <p:cNvPicPr>
            <a:picLocks noGrp="1" noChangeAspect="1"/>
          </p:cNvPicPr>
          <p:nvPr>
            <p:ph idx="1"/>
          </p:nvPr>
        </p:nvPicPr>
        <p:blipFill>
          <a:blip r:embed="rId3"/>
          <a:srcRect l="432" r="2267"/>
          <a:stretch>
            <a:fillRect/>
          </a:stretch>
        </p:blipFill>
        <p:spPr>
          <a:xfrm>
            <a:off x="1676400" y="152400"/>
            <a:ext cx="5791200" cy="6489700"/>
          </a:xfrm>
        </p:spPr>
      </p:pic>
      <p:sp>
        <p:nvSpPr>
          <p:cNvPr id="355334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2BCC4E94-20CF-C74B-A011-36F7C49C942E}" type="slidenum">
              <a:rPr lang="en-US" smtClean="0"/>
              <a:pPr/>
              <a:t>40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55331" name="TextBox 4"/>
          <p:cNvSpPr txBox="1">
            <a:spLocks noChangeArrowheads="1"/>
          </p:cNvSpPr>
          <p:nvPr/>
        </p:nvSpPr>
        <p:spPr bwMode="auto">
          <a:xfrm>
            <a:off x="1104900" y="1131888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FX-SSA</a:t>
            </a:r>
          </a:p>
        </p:txBody>
      </p:sp>
      <p:sp>
        <p:nvSpPr>
          <p:cNvPr id="355332" name="TextBox 5"/>
          <p:cNvSpPr txBox="1">
            <a:spLocks noChangeArrowheads="1"/>
          </p:cNvSpPr>
          <p:nvPr/>
        </p:nvSpPr>
        <p:spPr bwMode="auto">
          <a:xfrm>
            <a:off x="914400" y="4343400"/>
            <a:ext cx="1524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FX-Decon</a:t>
            </a:r>
          </a:p>
        </p:txBody>
      </p:sp>
      <p:sp>
        <p:nvSpPr>
          <p:cNvPr id="355333" name="TextBox 6"/>
          <p:cNvSpPr txBox="1">
            <a:spLocks noChangeArrowheads="1"/>
          </p:cNvSpPr>
          <p:nvPr/>
        </p:nvSpPr>
        <p:spPr bwMode="auto">
          <a:xfrm>
            <a:off x="228600" y="152400"/>
            <a:ext cx="1981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alibri" charset="0"/>
              </a:rPr>
              <a:t>Error Panels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/>
              <a:t>Spectrum of singular values vs. freq.</a:t>
            </a:r>
          </a:p>
        </p:txBody>
      </p:sp>
      <p:pic>
        <p:nvPicPr>
          <p:cNvPr id="357379" name="Content Placeholder 3" descr="f3.pdf"/>
          <p:cNvPicPr>
            <a:picLocks noGrp="1" noChangeAspect="1"/>
          </p:cNvPicPr>
          <p:nvPr>
            <p:ph idx="1"/>
          </p:nvPr>
        </p:nvPicPr>
        <p:blipFill>
          <a:blip r:embed="rId3"/>
          <a:srcRect t="-3244" b="-3244"/>
          <a:stretch>
            <a:fillRect/>
          </a:stretch>
        </p:blipFill>
        <p:spPr/>
      </p:pic>
      <p:sp>
        <p:nvSpPr>
          <p:cNvPr id="35738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BC17A62-5994-224D-AA7D-38B25A8521EF}" type="slidenum">
              <a:rPr lang="en-US" smtClean="0"/>
              <a:pPr/>
              <a:t>41</a:t>
            </a:fld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357380" name="TextBox 6"/>
          <p:cNvSpPr txBox="1">
            <a:spLocks noChangeArrowheads="1"/>
          </p:cNvSpPr>
          <p:nvPr/>
        </p:nvSpPr>
        <p:spPr bwMode="auto">
          <a:xfrm>
            <a:off x="914400" y="5943600"/>
            <a:ext cx="4114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Spectra cut-off is at 4 singular values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data comparison (Processing by  V. Oropeza)</a:t>
            </a:r>
          </a:p>
        </p:txBody>
      </p:sp>
      <p:sp>
        <p:nvSpPr>
          <p:cNvPr id="3604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0453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24ABB82-F726-D440-AB67-99092898A7EC}" type="slidenum">
              <a:rPr lang="en-US" smtClean="0"/>
              <a:pPr/>
              <a:t>42</a:t>
            </a:fld>
            <a:endParaRPr lang="en-US" b="0">
              <a:solidFill>
                <a:schemeClr val="tx1"/>
              </a:solidFill>
            </a:endParaRPr>
          </a:p>
        </p:txBody>
      </p:sp>
      <p:pic>
        <p:nvPicPr>
          <p:cNvPr id="360452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312863"/>
            <a:ext cx="6324600" cy="487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7" name="Rectangle 6"/>
          <p:cNvSpPr/>
          <p:nvPr/>
        </p:nvSpPr>
        <p:spPr bwMode="auto">
          <a:xfrm>
            <a:off x="5715000" y="990600"/>
            <a:ext cx="1905000" cy="5257800"/>
          </a:xfrm>
          <a:prstGeom prst="rect">
            <a:avLst/>
          </a:prstGeom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614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1477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2B80F7-1052-3941-8B22-E857FD4633AB}" type="slidenum">
              <a:rPr lang="en-US" smtClean="0"/>
              <a:pPr/>
              <a:t>43</a:t>
            </a:fld>
            <a:endParaRPr lang="en-US" b="0">
              <a:solidFill>
                <a:schemeClr val="tx1"/>
              </a:solidFill>
            </a:endParaRPr>
          </a:p>
        </p:txBody>
      </p:sp>
      <p:pic>
        <p:nvPicPr>
          <p:cNvPr id="361476" name="Picture 5"/>
          <p:cNvPicPr>
            <a:picLocks noChangeAspect="1"/>
          </p:cNvPicPr>
          <p:nvPr/>
        </p:nvPicPr>
        <p:blipFill>
          <a:blip r:embed="rId2"/>
          <a:srcRect l="5748"/>
          <a:stretch>
            <a:fillRect/>
          </a:stretch>
        </p:blipFill>
        <p:spPr bwMode="auto">
          <a:xfrm>
            <a:off x="2819400" y="1770063"/>
            <a:ext cx="4997450" cy="427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 useBgFill="1">
        <p:nvSpPr>
          <p:cNvPr id="7" name="Rectangle 6"/>
          <p:cNvSpPr/>
          <p:nvPr/>
        </p:nvSpPr>
        <p:spPr bwMode="auto">
          <a:xfrm>
            <a:off x="6477000" y="990600"/>
            <a:ext cx="1905000" cy="5257800"/>
          </a:xfrm>
          <a:prstGeom prst="rect">
            <a:avLst/>
          </a:prstGeom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SSA for 3D cubes</a:t>
            </a:r>
          </a:p>
        </p:txBody>
      </p:sp>
      <p:sp>
        <p:nvSpPr>
          <p:cNvPr id="3624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2501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A89DDAC-0834-1245-A74C-BB8F29DF55A0}" type="slidenum">
              <a:rPr lang="en-US" smtClean="0"/>
              <a:pPr/>
              <a:t>44</a:t>
            </a:fld>
            <a:endParaRPr lang="en-US" b="0">
              <a:solidFill>
                <a:schemeClr val="tx1"/>
              </a:solidFill>
            </a:endParaRPr>
          </a:p>
        </p:txBody>
      </p:sp>
      <p:pic>
        <p:nvPicPr>
          <p:cNvPr id="362500" name="Picture 5"/>
          <p:cNvPicPr>
            <a:picLocks noChangeAspect="1"/>
          </p:cNvPicPr>
          <p:nvPr/>
        </p:nvPicPr>
        <p:blipFill>
          <a:blip r:embed="rId2"/>
          <a:srcRect t="4018"/>
          <a:stretch>
            <a:fillRect/>
          </a:stretch>
        </p:blipFill>
        <p:spPr bwMode="auto">
          <a:xfrm>
            <a:off x="1600200" y="1828800"/>
            <a:ext cx="6172200" cy="364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SSA works better in </a:t>
            </a:r>
            <a:r>
              <a:rPr lang="en-US" i="1" dirty="0" err="1"/>
              <a:t>x-y-f</a:t>
            </a:r>
            <a:r>
              <a:rPr lang="en-US" dirty="0"/>
              <a:t> than </a:t>
            </a:r>
            <a:r>
              <a:rPr lang="en-US" i="1" dirty="0" err="1"/>
              <a:t>x-f</a:t>
            </a:r>
            <a:r>
              <a:rPr lang="en-US" dirty="0"/>
              <a:t> (more data)</a:t>
            </a:r>
          </a:p>
        </p:txBody>
      </p:sp>
      <p:sp>
        <p:nvSpPr>
          <p:cNvPr id="3635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63525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112C110-FC5B-EF4D-A685-49EA92B7617C}" type="slidenum">
              <a:rPr lang="en-US" smtClean="0"/>
              <a:pPr/>
              <a:t>45</a:t>
            </a:fld>
            <a:endParaRPr lang="en-US" b="0">
              <a:solidFill>
                <a:schemeClr val="tx1"/>
              </a:solidFill>
            </a:endParaRPr>
          </a:p>
        </p:txBody>
      </p:sp>
      <p:pic>
        <p:nvPicPr>
          <p:cNvPr id="363524" name="Picture 5"/>
          <p:cNvPicPr>
            <a:picLocks noChangeAspect="1"/>
          </p:cNvPicPr>
          <p:nvPr/>
        </p:nvPicPr>
        <p:blipFill>
          <a:blip r:embed="rId2"/>
          <a:srcRect r="3549" b="40939"/>
          <a:stretch>
            <a:fillRect/>
          </a:stretch>
        </p:blipFill>
        <p:spPr bwMode="auto">
          <a:xfrm>
            <a:off x="381000" y="1371600"/>
            <a:ext cx="8168640" cy="371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/>
              <a:buChar char="o"/>
            </a:pPr>
            <a:r>
              <a:rPr lang="en-US" dirty="0"/>
              <a:t>RSVD (randomized SVD) can be used  to speed up the SVD</a:t>
            </a:r>
          </a:p>
          <a:p>
            <a:pPr>
              <a:buFont typeface="Courier New"/>
              <a:buChar char="o"/>
            </a:pPr>
            <a:endParaRPr lang="en-US" dirty="0"/>
          </a:p>
          <a:p>
            <a:pPr>
              <a:buFont typeface="Courier New"/>
              <a:buChar char="o"/>
            </a:pPr>
            <a:r>
              <a:rPr lang="en-US" dirty="0"/>
              <a:t>For data reconstruction we used fast </a:t>
            </a:r>
            <a:r>
              <a:rPr lang="en-US" dirty="0" err="1"/>
              <a:t>Lanczos</a:t>
            </a:r>
            <a:r>
              <a:rPr lang="en-US" dirty="0"/>
              <a:t> solvers that exploits the structure of the </a:t>
            </a:r>
            <a:r>
              <a:rPr lang="en-US" dirty="0" err="1"/>
              <a:t>Hankel</a:t>
            </a:r>
            <a:r>
              <a:rPr lang="en-US" dirty="0"/>
              <a:t> matrix for fast rank reduction</a:t>
            </a:r>
          </a:p>
          <a:p>
            <a:pPr>
              <a:buFont typeface="Courier New"/>
              <a:buChar char="o"/>
            </a:pPr>
            <a:endParaRPr lang="en-US" dirty="0"/>
          </a:p>
          <a:p>
            <a:pPr>
              <a:buFont typeface="Courier New"/>
              <a:buChar char="o"/>
            </a:pPr>
            <a:r>
              <a:rPr lang="en-US" dirty="0"/>
              <a:t>These tricks are also used for data reconstruction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>
              <a:buNone/>
            </a:pPr>
            <a:r>
              <a:rPr lang="en-US" sz="1800" dirty="0"/>
              <a:t>	</a:t>
            </a:r>
            <a:r>
              <a:rPr lang="en-US" sz="1600" dirty="0" err="1"/>
              <a:t>Gao</a:t>
            </a:r>
            <a:r>
              <a:rPr lang="en-US" sz="1600" dirty="0"/>
              <a:t>, J., Sacchi, M., and Chen, X. (2013). ”A fast reduced-rank interpolation method for prestack seismic volumes that depend on four spatial dimensions.” </a:t>
            </a:r>
            <a:r>
              <a:rPr lang="en-US" sz="1600" i="1" dirty="0"/>
              <a:t>GEOPHYSICS, 78(1), V21–V30.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0BED3E-9D56-7746-8663-2E6B9FCC5768}" type="slidenum">
              <a:rPr lang="en-US" smtClean="0"/>
              <a:pPr/>
              <a:t>46</a:t>
            </a:fld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Model for FX data (One event)</a:t>
            </a:r>
          </a:p>
        </p:txBody>
      </p:sp>
      <p:sp>
        <p:nvSpPr>
          <p:cNvPr id="28570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800"/>
              <a:t>We now consider the problem as one of predicting data along the spatial coordinate for fix temporal frequency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1800"/>
              <a:t>Take for instance a linear event in</a:t>
            </a:r>
            <a:r>
              <a:rPr lang="en-US" sz="1800" i="1"/>
              <a:t> t-x</a:t>
            </a:r>
            <a:r>
              <a:rPr lang="en-US" sz="1800"/>
              <a:t> with the above representation in </a:t>
            </a:r>
            <a:r>
              <a:rPr lang="en-US" sz="1800" i="1"/>
              <a:t>f-x, </a:t>
            </a:r>
            <a:r>
              <a:rPr lang="en-US" sz="1800"/>
              <a:t>we write</a:t>
            </a:r>
            <a:r>
              <a:rPr lang="en-US" sz="1800" i="1"/>
              <a:t>:</a:t>
            </a:r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  <a:buFontTx/>
              <a:buNone/>
            </a:pPr>
            <a:endParaRPr lang="en-US" sz="1800"/>
          </a:p>
        </p:txBody>
      </p:sp>
      <p:sp>
        <p:nvSpPr>
          <p:cNvPr id="285702" name="Slide Number Placeholder 8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56BF12AC-AD08-A74C-8424-69504E528F41}" type="slidenum">
              <a:rPr lang="en-US" smtClean="0"/>
              <a:pPr/>
              <a:t>5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285698" name="Object 2"/>
          <p:cNvGraphicFramePr>
            <a:graphicFrameLocks noChangeAspect="1"/>
          </p:cNvGraphicFramePr>
          <p:nvPr/>
        </p:nvGraphicFramePr>
        <p:xfrm>
          <a:off x="2098675" y="2133600"/>
          <a:ext cx="4437063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00200" imgH="228600" progId="Equation.3">
                  <p:embed/>
                </p:oleObj>
              </mc:Choice>
              <mc:Fallback>
                <p:oleObj name="Equation" r:id="rId3" imgW="1600200" imgH="2286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2133600"/>
                        <a:ext cx="4437063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699" name="Object 3"/>
          <p:cNvGraphicFramePr>
            <a:graphicFrameLocks noChangeAspect="1"/>
          </p:cNvGraphicFramePr>
          <p:nvPr/>
        </p:nvGraphicFramePr>
        <p:xfrm>
          <a:off x="1912938" y="3944938"/>
          <a:ext cx="3836987" cy="161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84300" imgH="584200" progId="Equation.3">
                  <p:embed/>
                </p:oleObj>
              </mc:Choice>
              <mc:Fallback>
                <p:oleObj name="Equation" r:id="rId5" imgW="1384300" imgH="5842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3944938"/>
                        <a:ext cx="3836987" cy="161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Model for FX data (One envent)</a:t>
            </a:r>
          </a:p>
        </p:txBody>
      </p:sp>
      <p:sp>
        <p:nvSpPr>
          <p:cNvPr id="287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/>
              <a:t>From last expression, we can derive a recursive relation between the signal recorder at receiver </a:t>
            </a:r>
            <a:r>
              <a:rPr lang="en-US" sz="1600" i="1"/>
              <a:t>j </a:t>
            </a:r>
            <a:r>
              <a:rPr lang="en-US" sz="1600"/>
              <a:t>as a function of the signal at receiver </a:t>
            </a:r>
            <a:r>
              <a:rPr lang="en-US" sz="1600" i="1"/>
              <a:t>j-1</a:t>
            </a:r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r>
              <a:rPr lang="en-US" sz="1600"/>
              <a:t>The last simple expression  is the basis for </a:t>
            </a:r>
            <a:r>
              <a:rPr lang="en-US" sz="1600" i="1"/>
              <a:t>f-x</a:t>
            </a:r>
            <a:r>
              <a:rPr lang="en-US" sz="1600"/>
              <a:t> prediction/deconvolution and </a:t>
            </a:r>
            <a:r>
              <a:rPr lang="en-US" sz="1600" i="1"/>
              <a:t>snr </a:t>
            </a:r>
            <a:r>
              <a:rPr lang="en-US" sz="1600"/>
              <a:t>enhancement</a:t>
            </a:r>
          </a:p>
          <a:p>
            <a:pPr>
              <a:lnSpc>
                <a:spcPct val="90000"/>
              </a:lnSpc>
            </a:pPr>
            <a:endParaRPr lang="en-US" sz="1600"/>
          </a:p>
          <a:p>
            <a:pPr>
              <a:lnSpc>
                <a:spcPct val="90000"/>
              </a:lnSpc>
            </a:pPr>
            <a:r>
              <a:rPr lang="en-US" sz="1600"/>
              <a:t>If the signal can be predicted, then the non-predictable part must be the noise</a:t>
            </a:r>
          </a:p>
          <a:p>
            <a:pPr>
              <a:lnSpc>
                <a:spcPct val="90000"/>
              </a:lnSpc>
            </a:pPr>
            <a:endParaRPr lang="en-US" sz="1600"/>
          </a:p>
          <a:p>
            <a:pPr>
              <a:lnSpc>
                <a:spcPct val="90000"/>
              </a:lnSpc>
            </a:pPr>
            <a:endParaRPr lang="en-US" sz="1600"/>
          </a:p>
          <a:p>
            <a:pPr>
              <a:lnSpc>
                <a:spcPct val="90000"/>
              </a:lnSpc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Canales, L. L., 1984, Random noise reduction: 54th Annual International Meeting, SEG, Expanded Abstracts, Session:S10.1.</a:t>
            </a:r>
            <a:r>
              <a:rPr lang="en-US" sz="1800"/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Gulunay, N., 1986, FX decon and complex Wiener prediction filter: 56th Annual International Meeting, SEG, Expanded Abstracts, Session:POS2.10.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200">
                <a:solidFill>
                  <a:srgbClr val="000000"/>
                </a:solidFill>
              </a:rPr>
              <a:t>Gulunay, N., 2000, Noncausal spatial prediction filtering for random noise reduction on 3-D poststack data: Geophysics, 65, 1641-1653. </a:t>
            </a:r>
          </a:p>
        </p:txBody>
      </p:sp>
      <p:sp>
        <p:nvSpPr>
          <p:cNvPr id="287749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1DC11DB6-B0ED-B94C-BB74-16295778DA6D}" type="slidenum">
              <a:rPr lang="en-US" smtClean="0"/>
              <a:pPr/>
              <a:t>6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287746" name="Object 2"/>
          <p:cNvGraphicFramePr>
            <a:graphicFrameLocks noChangeAspect="1"/>
          </p:cNvGraphicFramePr>
          <p:nvPr/>
        </p:nvGraphicFramePr>
        <p:xfrm>
          <a:off x="3209925" y="2057400"/>
          <a:ext cx="24638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89000" imgH="368300" progId="Equation.3">
                  <p:embed/>
                </p:oleObj>
              </mc:Choice>
              <mc:Fallback>
                <p:oleObj name="Equation" r:id="rId3" imgW="889000" imgH="3683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9925" y="2057400"/>
                        <a:ext cx="246380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Model for FX data (One event)</a:t>
            </a:r>
          </a:p>
        </p:txBody>
      </p:sp>
      <p:sp>
        <p:nvSpPr>
          <p:cNvPr id="28979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/>
              <a:t>From last expression, we can derive a recursive relation between the signal recorder at reciever </a:t>
            </a:r>
            <a:r>
              <a:rPr lang="en-US" sz="1600" i="1"/>
              <a:t>j </a:t>
            </a:r>
            <a:r>
              <a:rPr lang="en-US" sz="1600"/>
              <a:t>and a function of the signal at receiver </a:t>
            </a:r>
            <a:r>
              <a:rPr lang="en-US" sz="1600" i="1"/>
              <a:t>j-1</a:t>
            </a:r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r>
              <a:rPr lang="en-US" sz="1600"/>
              <a:t>Determine </a:t>
            </a:r>
            <a:r>
              <a:rPr lang="en-US" sz="1600" i="1"/>
              <a:t>a</a:t>
            </a:r>
            <a:r>
              <a:rPr lang="en-US" sz="1600"/>
              <a:t> from available data  the estimate noise</a:t>
            </a:r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89799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9D7594AF-A00D-F341-98DC-068857DDF6CF}" type="slidenum">
              <a:rPr lang="en-US" smtClean="0"/>
              <a:pPr/>
              <a:t>7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289794" name="Object 2"/>
          <p:cNvGraphicFramePr>
            <a:graphicFrameLocks noChangeAspect="1"/>
          </p:cNvGraphicFramePr>
          <p:nvPr/>
        </p:nvGraphicFramePr>
        <p:xfrm>
          <a:off x="2279650" y="2286000"/>
          <a:ext cx="3979863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35100" imgH="190500" progId="Equation.3">
                  <p:embed/>
                </p:oleObj>
              </mc:Choice>
              <mc:Fallback>
                <p:oleObj name="Equation" r:id="rId3" imgW="1435100" imgH="190500" progId="Equation.3">
                  <p:embed/>
                  <p:pic>
                    <p:nvPicPr>
                      <p:cNvPr id="0" name="Picture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9650" y="2286000"/>
                        <a:ext cx="3979863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795" name="Object 3"/>
          <p:cNvGraphicFramePr>
            <a:graphicFrameLocks noChangeAspect="1"/>
          </p:cNvGraphicFramePr>
          <p:nvPr/>
        </p:nvGraphicFramePr>
        <p:xfrm>
          <a:off x="1806575" y="3657600"/>
          <a:ext cx="4365625" cy="249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574800" imgH="901700" progId="Equation.3">
                  <p:embed/>
                </p:oleObj>
              </mc:Choice>
              <mc:Fallback>
                <p:oleObj name="Equation" r:id="rId5" imgW="1574800" imgH="901700" progId="Equation.3">
                  <p:embed/>
                  <p:pic>
                    <p:nvPicPr>
                      <p:cNvPr id="0" name="Picture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3657600"/>
                        <a:ext cx="4365625" cy="249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5334000" y="5105400"/>
            <a:ext cx="3505200" cy="10064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System of equations from where one can estimate </a:t>
            </a:r>
            <a:r>
              <a:rPr lang="en-US" i="1"/>
              <a:t>a</a:t>
            </a:r>
            <a:r>
              <a:rPr lang="en-US"/>
              <a:t> and the noise (Least Squares!)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/>
              <a:t>A Model for FX data (</a:t>
            </a:r>
            <a:r>
              <a:rPr lang="en-US" i="1"/>
              <a:t>NP</a:t>
            </a:r>
            <a:r>
              <a:rPr lang="en-US"/>
              <a:t> events)</a:t>
            </a:r>
          </a:p>
        </p:txBody>
      </p:sp>
      <p:sp>
        <p:nvSpPr>
          <p:cNvPr id="291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600"/>
              <a:t>We can prove that if the data consists of </a:t>
            </a:r>
            <a:r>
              <a:rPr lang="en-US" sz="1600" i="1"/>
              <a:t>NP</a:t>
            </a:r>
            <a:r>
              <a:rPr lang="en-US" sz="1600"/>
              <a:t> linear events</a:t>
            </a: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  <a:buFontTx/>
              <a:buNone/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600" i="1"/>
          </a:p>
          <a:p>
            <a:pPr>
              <a:lnSpc>
                <a:spcPct val="90000"/>
              </a:lnSpc>
            </a:pPr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291845" name="Slide Number Placeholder 7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8F80095-1986-F340-9D50-2568867C1F08}" type="slidenum">
              <a:rPr lang="en-US" smtClean="0"/>
              <a:pPr/>
              <a:t>8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291842" name="Object 2"/>
          <p:cNvGraphicFramePr>
            <a:graphicFrameLocks noChangeAspect="1"/>
          </p:cNvGraphicFramePr>
          <p:nvPr/>
        </p:nvGraphicFramePr>
        <p:xfrm>
          <a:off x="1792288" y="1771650"/>
          <a:ext cx="4721225" cy="440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01800" imgH="1587500" progId="Equation.3">
                  <p:embed/>
                </p:oleObj>
              </mc:Choice>
              <mc:Fallback>
                <p:oleObj name="Equation" r:id="rId3" imgW="1701800" imgH="15875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2288" y="1771650"/>
                        <a:ext cx="4721225" cy="440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1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85800"/>
          </a:xfrm>
        </p:spPr>
        <p:txBody>
          <a:bodyPr/>
          <a:lstStyle/>
          <a:p>
            <a:r>
              <a:rPr lang="en-US"/>
              <a:t>A Model for FX data (</a:t>
            </a:r>
            <a:r>
              <a:rPr lang="en-US" i="1"/>
              <a:t>NP</a:t>
            </a:r>
            <a:r>
              <a:rPr lang="en-US"/>
              <a:t> events)</a:t>
            </a:r>
          </a:p>
        </p:txBody>
      </p:sp>
      <p:sp>
        <p:nvSpPr>
          <p:cNvPr id="2938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1400"/>
              <a:t>We can prove that if the data consists of </a:t>
            </a:r>
            <a:r>
              <a:rPr lang="en-US" sz="1400" i="1"/>
              <a:t>NP</a:t>
            </a:r>
            <a:r>
              <a:rPr lang="en-US" sz="1400"/>
              <a:t> linear events</a:t>
            </a:r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 sz="1400"/>
              <a:t>The coefficients of the recursion are also called prediction error coefficients - They are related to the wavenumber of each linear event </a:t>
            </a:r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  <a:buFontTx/>
              <a:buNone/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400" i="1"/>
          </a:p>
          <a:p>
            <a:pPr>
              <a:lnSpc>
                <a:spcPct val="90000"/>
              </a:lnSpc>
            </a:pPr>
            <a:endParaRPr lang="en-US" sz="1000">
              <a:solidFill>
                <a:srgbClr val="000000"/>
              </a:solidFill>
            </a:endParaRPr>
          </a:p>
        </p:txBody>
      </p:sp>
      <p:sp>
        <p:nvSpPr>
          <p:cNvPr id="293895" name="Slide Number Placeholder 9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8762C7FC-A318-4346-BEF1-613C791A8454}" type="slidenum">
              <a:rPr lang="en-US" smtClean="0"/>
              <a:pPr/>
              <a:t>9</a:t>
            </a:fld>
            <a:endParaRPr lang="en-US" b="0">
              <a:solidFill>
                <a:schemeClr val="tx1"/>
              </a:solidFill>
            </a:endParaRPr>
          </a:p>
        </p:txBody>
      </p:sp>
      <p:graphicFrame>
        <p:nvGraphicFramePr>
          <p:cNvPr id="293890" name="Object 2"/>
          <p:cNvGraphicFramePr>
            <a:graphicFrameLocks noChangeAspect="1"/>
          </p:cNvGraphicFramePr>
          <p:nvPr/>
        </p:nvGraphicFramePr>
        <p:xfrm>
          <a:off x="762000" y="1676400"/>
          <a:ext cx="6659563" cy="193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400300" imgH="698500" progId="Equation.3">
                  <p:embed/>
                </p:oleObj>
              </mc:Choice>
              <mc:Fallback>
                <p:oleObj name="Equation" r:id="rId3" imgW="2400300" imgH="6985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676400"/>
                        <a:ext cx="6659563" cy="193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38100">
                            <a:solidFill>
                              <a:srgbClr val="00408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893" name="Text Box 5"/>
          <p:cNvSpPr txBox="1">
            <a:spLocks noChangeArrowheads="1"/>
          </p:cNvSpPr>
          <p:nvPr/>
        </p:nvSpPr>
        <p:spPr bwMode="auto">
          <a:xfrm>
            <a:off x="3276600" y="4267200"/>
            <a:ext cx="4267200" cy="3968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  <a:spAutoFit/>
          </a:bodyPr>
          <a:lstStyle/>
          <a:p>
            <a:r>
              <a:rPr lang="en-US"/>
              <a:t>Recursion of order NP</a:t>
            </a:r>
          </a:p>
        </p:txBody>
      </p:sp>
      <p:sp>
        <p:nvSpPr>
          <p:cNvPr id="293894" name="AutoShape 7"/>
          <p:cNvSpPr>
            <a:spLocks/>
          </p:cNvSpPr>
          <p:nvPr/>
        </p:nvSpPr>
        <p:spPr bwMode="auto">
          <a:xfrm rot="5499071">
            <a:off x="4030662" y="1163638"/>
            <a:ext cx="644525" cy="5480050"/>
          </a:xfrm>
          <a:prstGeom prst="rightBrace">
            <a:avLst>
              <a:gd name="adj1" fmla="val 179851"/>
              <a:gd name="adj2" fmla="val 50000"/>
            </a:avLst>
          </a:prstGeom>
          <a:noFill/>
          <a:ln w="38100">
            <a:solidFill>
              <a:srgbClr val="004080"/>
            </a:solidFill>
            <a:round/>
            <a:headEnd/>
            <a:tailEnd/>
          </a:ln>
        </p:spPr>
        <p:txBody>
          <a:bodyPr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Part_1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 Rounded MT Bold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4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00408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 Narrow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Part_1.pptx</Template>
  <TotalTime>5935</TotalTime>
  <Words>1462</Words>
  <Application>Microsoft Macintosh PowerPoint</Application>
  <PresentationFormat>On-screen Show (4:3)</PresentationFormat>
  <Paragraphs>324</Paragraphs>
  <Slides>46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 Narrow</vt:lpstr>
      <vt:lpstr>Arial Rounded MT Bold</vt:lpstr>
      <vt:lpstr>Calibri</vt:lpstr>
      <vt:lpstr>Courier New</vt:lpstr>
      <vt:lpstr>Times</vt:lpstr>
      <vt:lpstr>Times New Roman</vt:lpstr>
      <vt:lpstr>Part_1</vt:lpstr>
      <vt:lpstr>Equation</vt:lpstr>
      <vt:lpstr>  Rank-reduction Cadzow/MSSA</vt:lpstr>
      <vt:lpstr>Deconvolution in F-X</vt:lpstr>
      <vt:lpstr>A Model for FX data (One event)</vt:lpstr>
      <vt:lpstr>A Model for FX data (One event)</vt:lpstr>
      <vt:lpstr>A Model for FX data (One event)</vt:lpstr>
      <vt:lpstr>A Model for FX data (One envent)</vt:lpstr>
      <vt:lpstr>A Model for FX data (One event)</vt:lpstr>
      <vt:lpstr>A Model for FX data (NP events)</vt:lpstr>
      <vt:lpstr>A Model for FX data (NP events)</vt:lpstr>
      <vt:lpstr>A Model for FX data (Adding noise)</vt:lpstr>
      <vt:lpstr>A Model for FX data (Using the available information)</vt:lpstr>
      <vt:lpstr>A Model for FX data (Assuming data outside aperture=0)</vt:lpstr>
      <vt:lpstr>A Model for FX data (Assuming data outside aperture=0)</vt:lpstr>
      <vt:lpstr>A Model for FX data (NP events)</vt:lpstr>
      <vt:lpstr>A Model for FX data (Algorithm)</vt:lpstr>
      <vt:lpstr>A Model for FX data (Trade-off parameters)</vt:lpstr>
      <vt:lpstr>A Model for FX data (Trade-off parameters)</vt:lpstr>
      <vt:lpstr>Why the name F-X Deconvolution ?</vt:lpstr>
      <vt:lpstr>Prediction error filter - A wave number view</vt:lpstr>
      <vt:lpstr>Fxy Filters</vt:lpstr>
      <vt:lpstr>Fxy Filters</vt:lpstr>
      <vt:lpstr>SSA Singular Spectrum Analysis or Cadzow Filter</vt:lpstr>
      <vt:lpstr>References</vt:lpstr>
      <vt:lpstr>Theory (an easy tour of SSA) Assume we are in FX working with data in x for fixed f</vt:lpstr>
      <vt:lpstr>PowerPoint Presentation</vt:lpstr>
      <vt:lpstr>Average Along anti-diagonals</vt:lpstr>
      <vt:lpstr>Linear event in TX = Complex  Sinusoid in FX</vt:lpstr>
      <vt:lpstr>PowerPoint Presentation</vt:lpstr>
      <vt:lpstr>Single linear event in FX</vt:lpstr>
      <vt:lpstr>Single linear event in FX</vt:lpstr>
      <vt:lpstr>p linear events</vt:lpstr>
      <vt:lpstr>PowerPoint Presentation</vt:lpstr>
      <vt:lpstr>SSA FX algorithm = Rank Reduction of M </vt:lpstr>
      <vt:lpstr>The Cazdow/SSA filter</vt:lpstr>
      <vt:lpstr>1D Example</vt:lpstr>
      <vt:lpstr>1D example</vt:lpstr>
      <vt:lpstr>1D example</vt:lpstr>
      <vt:lpstr>2D example (1D in FX)</vt:lpstr>
      <vt:lpstr>PowerPoint Presentation</vt:lpstr>
      <vt:lpstr>PowerPoint Presentation</vt:lpstr>
      <vt:lpstr>Spectrum of singular values vs. freq.</vt:lpstr>
      <vt:lpstr>Real data comparison (Processing by  V. Oropeza)</vt:lpstr>
      <vt:lpstr>Comparison</vt:lpstr>
      <vt:lpstr>SSA for 3D cubes</vt:lpstr>
      <vt:lpstr>SSA works better in x-y-f than x-f (more data)</vt:lpstr>
      <vt:lpstr>Notes:</vt:lpstr>
    </vt:vector>
  </TitlesOfParts>
  <Company>UofA Physics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1-Review</dc:title>
  <dc:creator>M Sacchi</dc:creator>
  <cp:lastModifiedBy>Mauricio Sacchi</cp:lastModifiedBy>
  <cp:revision>203</cp:revision>
  <cp:lastPrinted>2008-10-02T03:54:32Z</cp:lastPrinted>
  <dcterms:created xsi:type="dcterms:W3CDTF">2014-04-29T07:02:55Z</dcterms:created>
  <dcterms:modified xsi:type="dcterms:W3CDTF">2023-11-13T16:42:58Z</dcterms:modified>
</cp:coreProperties>
</file>